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embeddings/oleObject1.bin" ContentType="application/vnd.openxmlformats-officedocument.oleObject"/>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32"/>
  </p:notesMasterIdLst>
  <p:handoutMasterIdLst>
    <p:handoutMasterId r:id="rId33"/>
  </p:handoutMasterIdLst>
  <p:sldIdLst>
    <p:sldId id="338" r:id="rId2"/>
    <p:sldId id="322" r:id="rId3"/>
    <p:sldId id="261" r:id="rId4"/>
    <p:sldId id="264" r:id="rId5"/>
    <p:sldId id="285" r:id="rId6"/>
    <p:sldId id="265" r:id="rId7"/>
    <p:sldId id="266" r:id="rId8"/>
    <p:sldId id="270" r:id="rId9"/>
    <p:sldId id="339" r:id="rId10"/>
    <p:sldId id="274" r:id="rId11"/>
    <p:sldId id="273" r:id="rId12"/>
    <p:sldId id="272" r:id="rId13"/>
    <p:sldId id="323" r:id="rId14"/>
    <p:sldId id="276" r:id="rId15"/>
    <p:sldId id="275" r:id="rId16"/>
    <p:sldId id="281" r:id="rId17"/>
    <p:sldId id="296" r:id="rId18"/>
    <p:sldId id="294" r:id="rId19"/>
    <p:sldId id="324" r:id="rId20"/>
    <p:sldId id="283" r:id="rId21"/>
    <p:sldId id="277" r:id="rId22"/>
    <p:sldId id="278" r:id="rId23"/>
    <p:sldId id="287" r:id="rId24"/>
    <p:sldId id="306" r:id="rId25"/>
    <p:sldId id="337" r:id="rId26"/>
    <p:sldId id="286" r:id="rId27"/>
    <p:sldId id="269" r:id="rId28"/>
    <p:sldId id="282" r:id="rId29"/>
    <p:sldId id="284" r:id="rId30"/>
    <p:sldId id="28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EB642C0A-32DB-4436-993E-5486FCE6F598}">
          <p14:sldIdLst>
            <p14:sldId id="338"/>
            <p14:sldId id="322"/>
            <p14:sldId id="261"/>
            <p14:sldId id="264"/>
            <p14:sldId id="285"/>
            <p14:sldId id="265"/>
            <p14:sldId id="266"/>
            <p14:sldId id="270"/>
            <p14:sldId id="339"/>
            <p14:sldId id="274"/>
            <p14:sldId id="273"/>
            <p14:sldId id="272"/>
            <p14:sldId id="323"/>
            <p14:sldId id="276"/>
            <p14:sldId id="275"/>
            <p14:sldId id="281"/>
            <p14:sldId id="296"/>
            <p14:sldId id="294"/>
            <p14:sldId id="324"/>
            <p14:sldId id="283"/>
            <p14:sldId id="277"/>
            <p14:sldId id="278"/>
            <p14:sldId id="287"/>
            <p14:sldId id="306"/>
            <p14:sldId id="337"/>
            <p14:sldId id="286"/>
            <p14:sldId id="269"/>
            <p14:sldId id="282"/>
            <p14:sldId id="284"/>
            <p14:sldId id="280"/>
          </p14:sldIdLst>
        </p14:section>
      </p14:sectionLst>
    </p:ext>
    <p:ext uri="{EFAFB233-063F-42B5-8137-9DF3F51BA10A}">
      <p15:sldGuideLst xmlns:p15="http://schemas.microsoft.com/office/powerpoint/2012/main" xmlns="">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Dodds" initials="PE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C1"/>
    <a:srgbClr val="DA054E"/>
    <a:srgbClr val="C90B20"/>
    <a:srgbClr val="A0C8C9"/>
    <a:srgbClr val="B9D13B"/>
    <a:srgbClr val="FFF467"/>
    <a:srgbClr val="069BB2"/>
    <a:srgbClr val="B3C829"/>
    <a:srgbClr val="AFC343"/>
    <a:srgbClr val="D1CD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78650" autoAdjust="0"/>
  </p:normalViewPr>
  <p:slideViewPr>
    <p:cSldViewPr>
      <p:cViewPr varScale="1">
        <p:scale>
          <a:sx n="76" d="100"/>
          <a:sy n="76" d="100"/>
        </p:scale>
        <p:origin x="-1720" y="-112"/>
      </p:cViewPr>
      <p:guideLst>
        <p:guide orient="horz" pos="578"/>
        <p:guide orient="horz" pos="1706"/>
        <p:guide orient="horz" pos="2840"/>
        <p:guide orient="horz" pos="3884"/>
        <p:guide pos="208"/>
        <p:guide pos="2018"/>
        <p:guide pos="5556"/>
        <p:guide pos="3742"/>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oleObject" Target="file:///D:\cloud_storage\OneDrive%20-%20University%20College%20London\ucl\conferences\2021\yorkshire_philosophical_society_feb2021\smmt_uk_car_registration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2.xml"/><Relationship Id="rId2" Type="http://schemas.openxmlformats.org/officeDocument/2006/relationships/oleObject" Target="file:///D:\cloud_storage\OneDrive%20-%20University%20College%20London\ucl\conferences\2021\yorkshire_philosophical_society_feb2021\smmt_uk_car_registration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VEDA\Veda_BE\Databases\h2fc\v5\uktm_v1_uktm_h2fc_h2convYes_h2heatYes_UK.XLSM"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VEDA\Veda_BE\Databases\h2fc\v5\uktm_v1_uktm_h2fc_h2convYes_h2heatOpt_UK.XLSM"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VEDA\Veda_BE\Databases\h2fc\v5\uktm_v1_uktm_h2fc_h2convOpt_h2heatOpt_UK.XLSM"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VEDA\Veda_BE\Databases\h2fc\v5\uktm_v1_uktm_h2fc_h2convOpt_h2heatYes_UK.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UK car registrations</a:t>
            </a:r>
          </a:p>
        </c:rich>
      </c:tx>
      <c:layout/>
      <c:overlay val="0"/>
      <c:spPr>
        <a:noFill/>
        <a:ln>
          <a:noFill/>
        </a:ln>
        <a:effectLst/>
      </c:spPr>
    </c:title>
    <c:autoTitleDeleted val="0"/>
    <c:plotArea>
      <c:layout>
        <c:manualLayout>
          <c:layoutTarget val="inner"/>
          <c:xMode val="edge"/>
          <c:yMode val="edge"/>
          <c:x val="0.188835689477126"/>
          <c:y val="0.126130977029488"/>
          <c:w val="0.699078176195359"/>
          <c:h val="0.693434104964768"/>
        </c:manualLayout>
      </c:layout>
      <c:barChart>
        <c:barDir val="col"/>
        <c:grouping val="stacked"/>
        <c:varyColors val="0"/>
        <c:ser>
          <c:idx val="2"/>
          <c:order val="0"/>
          <c:tx>
            <c:v>ICE</c:v>
          </c:tx>
          <c:spPr>
            <a:solidFill>
              <a:schemeClr val="accent3"/>
            </a:solidFill>
            <a:ln>
              <a:noFill/>
            </a:ln>
            <a:effectLst/>
          </c:spPr>
          <c:invertIfNegative val="0"/>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Sheet1!$AA$4:$AA$11</c:f>
              <c:numCache>
                <c:formatCode>#,##0</c:formatCode>
                <c:ptCount val="8"/>
                <c:pt idx="0">
                  <c:v>2.310467E6</c:v>
                </c:pt>
                <c:pt idx="1">
                  <c:v>2.463052E6</c:v>
                </c:pt>
                <c:pt idx="2">
                  <c:v>2.593015E6</c:v>
                </c:pt>
                <c:pt idx="3">
                  <c:v>2.644435E6</c:v>
                </c:pt>
                <c:pt idx="4">
                  <c:v>2.317643E6</c:v>
                </c:pt>
                <c:pt idx="5">
                  <c:v>2.200762E6</c:v>
                </c:pt>
                <c:pt idx="6">
                  <c:v>1.81209E6</c:v>
                </c:pt>
                <c:pt idx="7">
                  <c:v>838291.0</c:v>
                </c:pt>
              </c:numCache>
            </c:numRef>
          </c:val>
          <c:extLst xmlns:c16r2="http://schemas.microsoft.com/office/drawing/2015/06/chart">
            <c:ext xmlns:c16="http://schemas.microsoft.com/office/drawing/2014/chart" uri="{C3380CC4-5D6E-409C-BE32-E72D297353CC}">
              <c16:uniqueId val="{00000000-AAC3-4C2B-B839-8DE5B6E4005D}"/>
            </c:ext>
          </c:extLst>
        </c:ser>
        <c:ser>
          <c:idx val="0"/>
          <c:order val="1"/>
          <c:tx>
            <c:strRef>
              <c:f>Sheet1!$U$3</c:f>
              <c:strCache>
                <c:ptCount val="1"/>
                <c:pt idx="0">
                  <c:v>Battery</c:v>
                </c:pt>
              </c:strCache>
            </c:strRef>
          </c:tx>
          <c:spPr>
            <a:solidFill>
              <a:schemeClr val="accent1"/>
            </a:solidFill>
            <a:ln>
              <a:noFill/>
            </a:ln>
            <a:effectLst/>
          </c:spPr>
          <c:invertIfNegative val="0"/>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Sheet1!$U$4:$U$11</c:f>
              <c:numCache>
                <c:formatCode>#,##0</c:formatCode>
                <c:ptCount val="8"/>
                <c:pt idx="0">
                  <c:v>3405.0</c:v>
                </c:pt>
                <c:pt idx="1">
                  <c:v>8201.0</c:v>
                </c:pt>
                <c:pt idx="2">
                  <c:v>10465.0</c:v>
                </c:pt>
                <c:pt idx="3">
                  <c:v>11734.0</c:v>
                </c:pt>
                <c:pt idx="4">
                  <c:v>12857.0</c:v>
                </c:pt>
                <c:pt idx="5">
                  <c:v>17563.0</c:v>
                </c:pt>
                <c:pt idx="6">
                  <c:v>50099.0</c:v>
                </c:pt>
                <c:pt idx="7">
                  <c:v>96209.0</c:v>
                </c:pt>
              </c:numCache>
            </c:numRef>
          </c:val>
          <c:extLst xmlns:c16r2="http://schemas.microsoft.com/office/drawing/2015/06/chart">
            <c:ext xmlns:c16="http://schemas.microsoft.com/office/drawing/2014/chart" uri="{C3380CC4-5D6E-409C-BE32-E72D297353CC}">
              <c16:uniqueId val="{00000001-AAC3-4C2B-B839-8DE5B6E4005D}"/>
            </c:ext>
          </c:extLst>
        </c:ser>
        <c:ser>
          <c:idx val="1"/>
          <c:order val="2"/>
          <c:tx>
            <c:strRef>
              <c:f>Sheet1!$V$3</c:f>
              <c:strCache>
                <c:ptCount val="1"/>
                <c:pt idx="0">
                  <c:v>Plug-in hybrid</c:v>
                </c:pt>
              </c:strCache>
            </c:strRef>
          </c:tx>
          <c:spPr>
            <a:solidFill>
              <a:schemeClr val="accent2"/>
            </a:solidFill>
            <a:ln>
              <a:noFill/>
            </a:ln>
            <a:effectLst/>
          </c:spPr>
          <c:invertIfNegative val="0"/>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Sheet1!$V$4:$V$11</c:f>
              <c:numCache>
                <c:formatCode>#,##0</c:formatCode>
                <c:ptCount val="8"/>
                <c:pt idx="0">
                  <c:v>1321.0</c:v>
                </c:pt>
                <c:pt idx="1">
                  <c:v>12613.0</c:v>
                </c:pt>
                <c:pt idx="2">
                  <c:v>20468.0</c:v>
                </c:pt>
                <c:pt idx="3">
                  <c:v>26041.0</c:v>
                </c:pt>
                <c:pt idx="4">
                  <c:v>37697.0</c:v>
                </c:pt>
                <c:pt idx="5">
                  <c:v>42752.0</c:v>
                </c:pt>
                <c:pt idx="6">
                  <c:v>40064.0</c:v>
                </c:pt>
                <c:pt idx="7">
                  <c:v>56417.0</c:v>
                </c:pt>
              </c:numCache>
            </c:numRef>
          </c:val>
          <c:extLst xmlns:c16r2="http://schemas.microsoft.com/office/drawing/2015/06/chart">
            <c:ext xmlns:c16="http://schemas.microsoft.com/office/drawing/2014/chart" uri="{C3380CC4-5D6E-409C-BE32-E72D297353CC}">
              <c16:uniqueId val="{00000002-AAC3-4C2B-B839-8DE5B6E4005D}"/>
            </c:ext>
          </c:extLst>
        </c:ser>
        <c:ser>
          <c:idx val="5"/>
          <c:order val="3"/>
          <c:tx>
            <c:v>Hybrid</c:v>
          </c:tx>
          <c:spPr>
            <a:solidFill>
              <a:schemeClr val="accent6"/>
            </a:solidFill>
            <a:ln>
              <a:noFill/>
            </a:ln>
            <a:effectLst/>
          </c:spPr>
          <c:invertIfNegative val="0"/>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Sheet1!$Y$4:$Y$11</c:f>
              <c:numCache>
                <c:formatCode>#,##0</c:formatCode>
                <c:ptCount val="8"/>
                <c:pt idx="0">
                  <c:v>32468.0</c:v>
                </c:pt>
                <c:pt idx="1">
                  <c:v>39035.0</c:v>
                </c:pt>
                <c:pt idx="2">
                  <c:v>46747.0</c:v>
                </c:pt>
                <c:pt idx="3">
                  <c:v>58812.0</c:v>
                </c:pt>
                <c:pt idx="4">
                  <c:v>70893.0</c:v>
                </c:pt>
                <c:pt idx="5">
                  <c:v>88617.0</c:v>
                </c:pt>
                <c:pt idx="6">
                  <c:v>100801.0</c:v>
                </c:pt>
                <c:pt idx="7">
                  <c:v>88553.0</c:v>
                </c:pt>
              </c:numCache>
            </c:numRef>
          </c:val>
          <c:extLst xmlns:c16r2="http://schemas.microsoft.com/office/drawing/2015/06/chart">
            <c:ext xmlns:c16="http://schemas.microsoft.com/office/drawing/2014/chart" uri="{C3380CC4-5D6E-409C-BE32-E72D297353CC}">
              <c16:uniqueId val="{00000003-AAC3-4C2B-B839-8DE5B6E4005D}"/>
            </c:ext>
          </c:extLst>
        </c:ser>
        <c:dLbls>
          <c:showLegendKey val="0"/>
          <c:showVal val="0"/>
          <c:showCatName val="0"/>
          <c:showSerName val="0"/>
          <c:showPercent val="0"/>
          <c:showBubbleSize val="0"/>
        </c:dLbls>
        <c:gapWidth val="150"/>
        <c:overlap val="100"/>
        <c:axId val="2106824344"/>
        <c:axId val="2100309512"/>
      </c:barChart>
      <c:lineChart>
        <c:grouping val="standard"/>
        <c:varyColors val="0"/>
        <c:ser>
          <c:idx val="8"/>
          <c:order val="4"/>
          <c:tx>
            <c:strRef>
              <c:f>Sheet1!$AD$3</c:f>
              <c:strCache>
                <c:ptCount val="1"/>
                <c:pt idx="0">
                  <c:v>% Battery</c:v>
                </c:pt>
              </c:strCache>
            </c:strRef>
          </c:tx>
          <c:spPr>
            <a:ln w="28575" cap="rnd">
              <a:solidFill>
                <a:schemeClr val="accent3">
                  <a:lumMod val="60000"/>
                </a:schemeClr>
              </a:solidFill>
              <a:round/>
            </a:ln>
            <a:effectLst/>
          </c:spPr>
          <c:marker>
            <c:symbol val="none"/>
          </c:marker>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Sheet1!$AD$4:$AD$11</c:f>
              <c:numCache>
                <c:formatCode>0%</c:formatCode>
                <c:ptCount val="8"/>
                <c:pt idx="0">
                  <c:v>0.00145037976096208</c:v>
                </c:pt>
                <c:pt idx="1">
                  <c:v>0.0032506229931337</c:v>
                </c:pt>
                <c:pt idx="2">
                  <c:v>0.00391845568288404</c:v>
                </c:pt>
                <c:pt idx="3">
                  <c:v>0.00428088501296232</c:v>
                </c:pt>
                <c:pt idx="4">
                  <c:v>0.00527122820396131</c:v>
                </c:pt>
                <c:pt idx="5">
                  <c:v>0.00747459030835504</c:v>
                </c:pt>
                <c:pt idx="6">
                  <c:v>0.0239288977537433</c:v>
                </c:pt>
                <c:pt idx="7">
                  <c:v>0.0779124967404526</c:v>
                </c:pt>
              </c:numCache>
            </c:numRef>
          </c:val>
          <c:smooth val="0"/>
          <c:extLst xmlns:c16r2="http://schemas.microsoft.com/office/drawing/2015/06/chart">
            <c:ext xmlns:c16="http://schemas.microsoft.com/office/drawing/2014/chart" uri="{C3380CC4-5D6E-409C-BE32-E72D297353CC}">
              <c16:uniqueId val="{00000004-AAC3-4C2B-B839-8DE5B6E4005D}"/>
            </c:ext>
          </c:extLst>
        </c:ser>
        <c:ser>
          <c:idx val="9"/>
          <c:order val="5"/>
          <c:tx>
            <c:strRef>
              <c:f>Sheet1!$AE$3</c:f>
              <c:strCache>
                <c:ptCount val="1"/>
                <c:pt idx="0">
                  <c:v>% electric</c:v>
                </c:pt>
              </c:strCache>
            </c:strRef>
          </c:tx>
          <c:spPr>
            <a:ln w="28575" cap="rnd">
              <a:solidFill>
                <a:schemeClr val="accent4">
                  <a:lumMod val="60000"/>
                </a:schemeClr>
              </a:solidFill>
              <a:round/>
            </a:ln>
            <a:effectLst/>
          </c:spPr>
          <c:marker>
            <c:symbol val="none"/>
          </c:marker>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Sheet1!$AE$4:$AE$11</c:f>
              <c:numCache>
                <c:formatCode>0%</c:formatCode>
                <c:ptCount val="8"/>
                <c:pt idx="0">
                  <c:v>0.015843002886703</c:v>
                </c:pt>
                <c:pt idx="1">
                  <c:v>0.023722294295337</c:v>
                </c:pt>
                <c:pt idx="2">
                  <c:v>0.029086061867791</c:v>
                </c:pt>
                <c:pt idx="3">
                  <c:v>0.0352375865644274</c:v>
                </c:pt>
                <c:pt idx="4">
                  <c:v>0.0497919305970669</c:v>
                </c:pt>
                <c:pt idx="5">
                  <c:v>0.0633835724992276</c:v>
                </c:pt>
                <c:pt idx="6">
                  <c:v>0.0912105636967971</c:v>
                </c:pt>
                <c:pt idx="7">
                  <c:v>0.195312892259202</c:v>
                </c:pt>
              </c:numCache>
            </c:numRef>
          </c:val>
          <c:smooth val="0"/>
          <c:extLst xmlns:c16r2="http://schemas.microsoft.com/office/drawing/2015/06/chart">
            <c:ext xmlns:c16="http://schemas.microsoft.com/office/drawing/2014/chart" uri="{C3380CC4-5D6E-409C-BE32-E72D297353CC}">
              <c16:uniqueId val="{00000005-AAC3-4C2B-B839-8DE5B6E4005D}"/>
            </c:ext>
          </c:extLst>
        </c:ser>
        <c:dLbls>
          <c:showLegendKey val="0"/>
          <c:showVal val="0"/>
          <c:showCatName val="0"/>
          <c:showSerName val="0"/>
          <c:showPercent val="0"/>
          <c:showBubbleSize val="0"/>
        </c:dLbls>
        <c:marker val="1"/>
        <c:smooth val="0"/>
        <c:axId val="2100319880"/>
        <c:axId val="2100313448"/>
      </c:lineChart>
      <c:catAx>
        <c:axId val="210682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0309512"/>
        <c:crosses val="autoZero"/>
        <c:auto val="1"/>
        <c:lblAlgn val="ctr"/>
        <c:lblOffset val="100"/>
        <c:noMultiLvlLbl val="0"/>
      </c:catAx>
      <c:valAx>
        <c:axId val="2100309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New car registrations</a:t>
                </a:r>
              </a:p>
            </c:rich>
          </c:tx>
          <c:layout>
            <c:manualLayout>
              <c:xMode val="edge"/>
              <c:yMode val="edge"/>
              <c:x val="0.0144564993689226"/>
              <c:y val="0.24887891244407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6824344"/>
        <c:crosses val="autoZero"/>
        <c:crossBetween val="between"/>
      </c:valAx>
      <c:valAx>
        <c:axId val="210031344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 of total new car registrations</a:t>
                </a:r>
              </a:p>
            </c:rich>
          </c:tx>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0319880"/>
        <c:crosses val="max"/>
        <c:crossBetween val="between"/>
      </c:valAx>
      <c:catAx>
        <c:axId val="2100319880"/>
        <c:scaling>
          <c:orientation val="minMax"/>
        </c:scaling>
        <c:delete val="1"/>
        <c:axPos val="b"/>
        <c:numFmt formatCode="General" sourceLinked="1"/>
        <c:majorTickMark val="out"/>
        <c:minorTickMark val="none"/>
        <c:tickLblPos val="nextTo"/>
        <c:crossAx val="21003134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UK car registrations</a:t>
            </a:r>
          </a:p>
        </c:rich>
      </c:tx>
      <c:layout/>
      <c:overlay val="0"/>
      <c:spPr>
        <a:noFill/>
        <a:ln>
          <a:noFill/>
        </a:ln>
        <a:effectLst/>
      </c:spPr>
    </c:title>
    <c:autoTitleDeleted val="0"/>
    <c:plotArea>
      <c:layout/>
      <c:barChart>
        <c:barDir val="col"/>
        <c:grouping val="stacked"/>
        <c:varyColors val="0"/>
        <c:ser>
          <c:idx val="0"/>
          <c:order val="0"/>
          <c:tx>
            <c:strRef>
              <c:f>Sheet1!$U$3</c:f>
              <c:strCache>
                <c:ptCount val="1"/>
                <c:pt idx="0">
                  <c:v>Battery</c:v>
                </c:pt>
              </c:strCache>
            </c:strRef>
          </c:tx>
          <c:spPr>
            <a:solidFill>
              <a:schemeClr val="accent1"/>
            </a:solidFill>
            <a:ln>
              <a:noFill/>
            </a:ln>
            <a:effectLst/>
          </c:spPr>
          <c:invertIfNegative val="0"/>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Sheet1!$U$4:$U$11</c:f>
              <c:numCache>
                <c:formatCode>#,##0</c:formatCode>
                <c:ptCount val="8"/>
                <c:pt idx="0">
                  <c:v>3405.0</c:v>
                </c:pt>
                <c:pt idx="1">
                  <c:v>8201.0</c:v>
                </c:pt>
                <c:pt idx="2">
                  <c:v>10465.0</c:v>
                </c:pt>
                <c:pt idx="3">
                  <c:v>11734.0</c:v>
                </c:pt>
                <c:pt idx="4">
                  <c:v>12857.0</c:v>
                </c:pt>
                <c:pt idx="5">
                  <c:v>17563.0</c:v>
                </c:pt>
                <c:pt idx="6">
                  <c:v>50099.0</c:v>
                </c:pt>
                <c:pt idx="7">
                  <c:v>96209.0</c:v>
                </c:pt>
              </c:numCache>
            </c:numRef>
          </c:val>
          <c:extLst xmlns:c16r2="http://schemas.microsoft.com/office/drawing/2015/06/chart">
            <c:ext xmlns:c16="http://schemas.microsoft.com/office/drawing/2014/chart" uri="{C3380CC4-5D6E-409C-BE32-E72D297353CC}">
              <c16:uniqueId val="{00000000-1E9D-48DD-A049-60A18FF4F3EE}"/>
            </c:ext>
          </c:extLst>
        </c:ser>
        <c:ser>
          <c:idx val="1"/>
          <c:order val="1"/>
          <c:tx>
            <c:strRef>
              <c:f>Sheet1!$V$3</c:f>
              <c:strCache>
                <c:ptCount val="1"/>
                <c:pt idx="0">
                  <c:v>Plug-in hybrid</c:v>
                </c:pt>
              </c:strCache>
            </c:strRef>
          </c:tx>
          <c:spPr>
            <a:solidFill>
              <a:schemeClr val="accent2"/>
            </a:solidFill>
            <a:ln>
              <a:noFill/>
            </a:ln>
            <a:effectLst/>
          </c:spPr>
          <c:invertIfNegative val="0"/>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Sheet1!$V$4:$V$11</c:f>
              <c:numCache>
                <c:formatCode>#,##0</c:formatCode>
                <c:ptCount val="8"/>
                <c:pt idx="0">
                  <c:v>1321.0</c:v>
                </c:pt>
                <c:pt idx="1">
                  <c:v>12613.0</c:v>
                </c:pt>
                <c:pt idx="2">
                  <c:v>20468.0</c:v>
                </c:pt>
                <c:pt idx="3">
                  <c:v>26041.0</c:v>
                </c:pt>
                <c:pt idx="4">
                  <c:v>37697.0</c:v>
                </c:pt>
                <c:pt idx="5">
                  <c:v>42752.0</c:v>
                </c:pt>
                <c:pt idx="6">
                  <c:v>40064.0</c:v>
                </c:pt>
                <c:pt idx="7">
                  <c:v>56417.0</c:v>
                </c:pt>
              </c:numCache>
            </c:numRef>
          </c:val>
          <c:extLst xmlns:c16r2="http://schemas.microsoft.com/office/drawing/2015/06/chart">
            <c:ext xmlns:c16="http://schemas.microsoft.com/office/drawing/2014/chart" uri="{C3380CC4-5D6E-409C-BE32-E72D297353CC}">
              <c16:uniqueId val="{00000001-1E9D-48DD-A049-60A18FF4F3EE}"/>
            </c:ext>
          </c:extLst>
        </c:ser>
        <c:ser>
          <c:idx val="5"/>
          <c:order val="2"/>
          <c:tx>
            <c:v>Hybrid</c:v>
          </c:tx>
          <c:spPr>
            <a:solidFill>
              <a:schemeClr val="accent6"/>
            </a:solidFill>
            <a:ln>
              <a:noFill/>
            </a:ln>
            <a:effectLst/>
          </c:spPr>
          <c:invertIfNegative val="0"/>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Sheet1!$Y$4:$Y$11</c:f>
              <c:numCache>
                <c:formatCode>#,##0</c:formatCode>
                <c:ptCount val="8"/>
                <c:pt idx="0">
                  <c:v>32468.0</c:v>
                </c:pt>
                <c:pt idx="1">
                  <c:v>39035.0</c:v>
                </c:pt>
                <c:pt idx="2">
                  <c:v>46747.0</c:v>
                </c:pt>
                <c:pt idx="3">
                  <c:v>58812.0</c:v>
                </c:pt>
                <c:pt idx="4">
                  <c:v>70893.0</c:v>
                </c:pt>
                <c:pt idx="5">
                  <c:v>88617.0</c:v>
                </c:pt>
                <c:pt idx="6">
                  <c:v>100801.0</c:v>
                </c:pt>
                <c:pt idx="7">
                  <c:v>88553.0</c:v>
                </c:pt>
              </c:numCache>
            </c:numRef>
          </c:val>
          <c:extLst xmlns:c16r2="http://schemas.microsoft.com/office/drawing/2015/06/chart">
            <c:ext xmlns:c16="http://schemas.microsoft.com/office/drawing/2014/chart" uri="{C3380CC4-5D6E-409C-BE32-E72D297353CC}">
              <c16:uniqueId val="{00000002-1E9D-48DD-A049-60A18FF4F3EE}"/>
            </c:ext>
          </c:extLst>
        </c:ser>
        <c:dLbls>
          <c:showLegendKey val="0"/>
          <c:showVal val="0"/>
          <c:showCatName val="0"/>
          <c:showSerName val="0"/>
          <c:showPercent val="0"/>
          <c:showBubbleSize val="0"/>
        </c:dLbls>
        <c:gapWidth val="150"/>
        <c:overlap val="100"/>
        <c:axId val="2106935464"/>
        <c:axId val="2106939208"/>
      </c:barChart>
      <c:lineChart>
        <c:grouping val="standard"/>
        <c:varyColors val="0"/>
        <c:ser>
          <c:idx val="8"/>
          <c:order val="3"/>
          <c:tx>
            <c:strRef>
              <c:f>Sheet1!$AD$3</c:f>
              <c:strCache>
                <c:ptCount val="1"/>
                <c:pt idx="0">
                  <c:v>% Battery</c:v>
                </c:pt>
              </c:strCache>
            </c:strRef>
          </c:tx>
          <c:spPr>
            <a:ln w="28575" cap="rnd">
              <a:solidFill>
                <a:schemeClr val="accent3">
                  <a:lumMod val="60000"/>
                </a:schemeClr>
              </a:solidFill>
              <a:round/>
            </a:ln>
            <a:effectLst/>
          </c:spPr>
          <c:marker>
            <c:symbol val="none"/>
          </c:marker>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Sheet1!$AD$4:$AD$11</c:f>
              <c:numCache>
                <c:formatCode>0%</c:formatCode>
                <c:ptCount val="8"/>
                <c:pt idx="0">
                  <c:v>0.00145037976096208</c:v>
                </c:pt>
                <c:pt idx="1">
                  <c:v>0.0032506229931337</c:v>
                </c:pt>
                <c:pt idx="2">
                  <c:v>0.00391845568288404</c:v>
                </c:pt>
                <c:pt idx="3">
                  <c:v>0.00428088501296232</c:v>
                </c:pt>
                <c:pt idx="4">
                  <c:v>0.00527122820396131</c:v>
                </c:pt>
                <c:pt idx="5">
                  <c:v>0.00747459030835504</c:v>
                </c:pt>
                <c:pt idx="6">
                  <c:v>0.0239288977537433</c:v>
                </c:pt>
                <c:pt idx="7">
                  <c:v>0.0779124967404526</c:v>
                </c:pt>
              </c:numCache>
            </c:numRef>
          </c:val>
          <c:smooth val="0"/>
          <c:extLst xmlns:c16r2="http://schemas.microsoft.com/office/drawing/2015/06/chart">
            <c:ext xmlns:c16="http://schemas.microsoft.com/office/drawing/2014/chart" uri="{C3380CC4-5D6E-409C-BE32-E72D297353CC}">
              <c16:uniqueId val="{00000003-1E9D-48DD-A049-60A18FF4F3EE}"/>
            </c:ext>
          </c:extLst>
        </c:ser>
        <c:ser>
          <c:idx val="9"/>
          <c:order val="4"/>
          <c:tx>
            <c:strRef>
              <c:f>Sheet1!$AE$3</c:f>
              <c:strCache>
                <c:ptCount val="1"/>
                <c:pt idx="0">
                  <c:v>% electric</c:v>
                </c:pt>
              </c:strCache>
            </c:strRef>
          </c:tx>
          <c:spPr>
            <a:ln w="28575" cap="rnd">
              <a:solidFill>
                <a:schemeClr val="accent4">
                  <a:lumMod val="60000"/>
                </a:schemeClr>
              </a:solidFill>
              <a:round/>
            </a:ln>
            <a:effectLst/>
          </c:spPr>
          <c:marker>
            <c:symbol val="none"/>
          </c:marker>
          <c:cat>
            <c:strRef>
              <c:f>Sheet1!$T$4:$T$11</c:f>
              <c:strCache>
                <c:ptCount val="8"/>
                <c:pt idx="0">
                  <c:v>2013/14</c:v>
                </c:pt>
                <c:pt idx="1">
                  <c:v>2014/15</c:v>
                </c:pt>
                <c:pt idx="2">
                  <c:v>2015/16</c:v>
                </c:pt>
                <c:pt idx="3">
                  <c:v>2016/17</c:v>
                </c:pt>
                <c:pt idx="4">
                  <c:v>2017/18</c:v>
                </c:pt>
                <c:pt idx="5">
                  <c:v>2018/19</c:v>
                </c:pt>
                <c:pt idx="6">
                  <c:v>2019/20</c:v>
                </c:pt>
                <c:pt idx="7">
                  <c:v>2020/21</c:v>
                </c:pt>
              </c:strCache>
            </c:strRef>
          </c:cat>
          <c:val>
            <c:numRef>
              <c:f>Sheet1!$AE$4:$AE$11</c:f>
              <c:numCache>
                <c:formatCode>0%</c:formatCode>
                <c:ptCount val="8"/>
                <c:pt idx="0">
                  <c:v>0.015843002886703</c:v>
                </c:pt>
                <c:pt idx="1">
                  <c:v>0.023722294295337</c:v>
                </c:pt>
                <c:pt idx="2">
                  <c:v>0.029086061867791</c:v>
                </c:pt>
                <c:pt idx="3">
                  <c:v>0.0352375865644274</c:v>
                </c:pt>
                <c:pt idx="4">
                  <c:v>0.0497919305970669</c:v>
                </c:pt>
                <c:pt idx="5">
                  <c:v>0.0633835724992276</c:v>
                </c:pt>
                <c:pt idx="6">
                  <c:v>0.0912105636967971</c:v>
                </c:pt>
                <c:pt idx="7">
                  <c:v>0.195312892259202</c:v>
                </c:pt>
              </c:numCache>
            </c:numRef>
          </c:val>
          <c:smooth val="0"/>
          <c:extLst xmlns:c16r2="http://schemas.microsoft.com/office/drawing/2015/06/chart">
            <c:ext xmlns:c16="http://schemas.microsoft.com/office/drawing/2014/chart" uri="{C3380CC4-5D6E-409C-BE32-E72D297353CC}">
              <c16:uniqueId val="{00000004-1E9D-48DD-A049-60A18FF4F3EE}"/>
            </c:ext>
          </c:extLst>
        </c:ser>
        <c:dLbls>
          <c:showLegendKey val="0"/>
          <c:showVal val="0"/>
          <c:showCatName val="0"/>
          <c:showSerName val="0"/>
          <c:showPercent val="0"/>
          <c:showBubbleSize val="0"/>
        </c:dLbls>
        <c:marker val="1"/>
        <c:smooth val="0"/>
        <c:axId val="2106952312"/>
        <c:axId val="2106945976"/>
      </c:lineChart>
      <c:catAx>
        <c:axId val="210693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6939208"/>
        <c:crosses val="autoZero"/>
        <c:auto val="1"/>
        <c:lblAlgn val="ctr"/>
        <c:lblOffset val="100"/>
        <c:noMultiLvlLbl val="0"/>
      </c:catAx>
      <c:valAx>
        <c:axId val="2106939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New car registrations</a:t>
                </a:r>
              </a:p>
            </c:rich>
          </c:tx>
          <c:layout>
            <c:manualLayout>
              <c:xMode val="edge"/>
              <c:yMode val="edge"/>
              <c:x val="0.0"/>
              <c:y val="0.25626482678395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6935464"/>
        <c:crosses val="autoZero"/>
        <c:crossBetween val="between"/>
      </c:valAx>
      <c:valAx>
        <c:axId val="2106945976"/>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 of total new car registrations</a:t>
                </a:r>
              </a:p>
            </c:rich>
          </c:tx>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6952312"/>
        <c:crosses val="max"/>
        <c:crossBetween val="between"/>
      </c:valAx>
      <c:catAx>
        <c:axId val="2106952312"/>
        <c:scaling>
          <c:orientation val="minMax"/>
        </c:scaling>
        <c:delete val="1"/>
        <c:axPos val="b"/>
        <c:numFmt formatCode="General" sourceLinked="1"/>
        <c:majorTickMark val="out"/>
        <c:minorTickMark val="none"/>
        <c:tickLblPos val="nextTo"/>
        <c:crossAx val="21069459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435749213526191"/>
          <c:y val="0.00215859600051685"/>
          <c:w val="0.993908838209716"/>
          <c:h val="0.997841403999483"/>
        </c:manualLayout>
      </c:layout>
      <c:areaChart>
        <c:grouping val="stacked"/>
        <c:varyColors val="0"/>
        <c:ser>
          <c:idx val="0"/>
          <c:order val="0"/>
          <c:tx>
            <c:strRef>
              <c:f>RESULTS!$B$1873</c:f>
              <c:strCache>
                <c:ptCount val="1"/>
                <c:pt idx="0">
                  <c:v>Gas boiler</c:v>
                </c:pt>
              </c:strCache>
            </c:strRef>
          </c:tx>
          <c:spPr>
            <a:solidFill>
              <a:srgbClr val="0066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RESULTS!$C$1873:$K$1873</c:f>
              <c:numCache>
                <c:formatCode>0.0</c:formatCode>
                <c:ptCount val="9"/>
                <c:pt idx="0">
                  <c:v>919.5215228698138</c:v>
                </c:pt>
                <c:pt idx="1">
                  <c:v>931.0239747317822</c:v>
                </c:pt>
                <c:pt idx="2">
                  <c:v>1025.245337110617</c:v>
                </c:pt>
                <c:pt idx="3">
                  <c:v>905.7448236100241</c:v>
                </c:pt>
                <c:pt idx="4">
                  <c:v>826.180806991985</c:v>
                </c:pt>
                <c:pt idx="5">
                  <c:v>623.765316632858</c:v>
                </c:pt>
                <c:pt idx="6">
                  <c:v>402.169694331081</c:v>
                </c:pt>
                <c:pt idx="7">
                  <c:v>208.5467493288689</c:v>
                </c:pt>
                <c:pt idx="8">
                  <c:v>6.150479E-6</c:v>
                </c:pt>
              </c:numCache>
            </c:numRef>
          </c:val>
          <c:extLst xmlns:c16r2="http://schemas.microsoft.com/office/drawing/2015/06/chart">
            <c:ext xmlns:c16="http://schemas.microsoft.com/office/drawing/2014/chart" uri="{C3380CC4-5D6E-409C-BE32-E72D297353CC}">
              <c16:uniqueId val="{00000000-BC1C-4623-9F62-8409C156B74F}"/>
            </c:ext>
          </c:extLst>
        </c:ser>
        <c:ser>
          <c:idx val="1"/>
          <c:order val="1"/>
          <c:tx>
            <c:strRef>
              <c:f>RESULTS!$B$1874</c:f>
              <c:strCache>
                <c:ptCount val="1"/>
                <c:pt idx="0">
                  <c:v>Hydrogen boiler</c:v>
                </c:pt>
              </c:strCache>
            </c:strRef>
          </c:tx>
          <c:spPr>
            <a:solidFill>
              <a:srgbClr val="99FF33"/>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RESULTS!$C$1874:$K$1874</c:f>
              <c:numCache>
                <c:formatCode>0.0</c:formatCode>
                <c:ptCount val="9"/>
                <c:pt idx="0">
                  <c:v>0.0</c:v>
                </c:pt>
                <c:pt idx="1">
                  <c:v>0.0</c:v>
                </c:pt>
                <c:pt idx="2">
                  <c:v>0.0</c:v>
                </c:pt>
                <c:pt idx="3">
                  <c:v>1.469039E-6</c:v>
                </c:pt>
                <c:pt idx="4">
                  <c:v>10.551930811067</c:v>
                </c:pt>
                <c:pt idx="5">
                  <c:v>209.693699370169</c:v>
                </c:pt>
                <c:pt idx="6">
                  <c:v>397.131066057758</c:v>
                </c:pt>
                <c:pt idx="7">
                  <c:v>597.254711234453</c:v>
                </c:pt>
                <c:pt idx="8">
                  <c:v>804.6842021994897</c:v>
                </c:pt>
              </c:numCache>
            </c:numRef>
          </c:val>
          <c:extLst xmlns:c16r2="http://schemas.microsoft.com/office/drawing/2015/06/chart">
            <c:ext xmlns:c16="http://schemas.microsoft.com/office/drawing/2014/chart" uri="{C3380CC4-5D6E-409C-BE32-E72D297353CC}">
              <c16:uniqueId val="{00000001-BC1C-4623-9F62-8409C156B74F}"/>
            </c:ext>
          </c:extLst>
        </c:ser>
        <c:ser>
          <c:idx val="2"/>
          <c:order val="2"/>
          <c:tx>
            <c:strRef>
              <c:f>RESULTS!$B$1875</c:f>
              <c:strCache>
                <c:ptCount val="1"/>
                <c:pt idx="0">
                  <c:v>Heat pumps</c:v>
                </c:pt>
              </c:strCache>
            </c:strRef>
          </c:tx>
          <c:spPr>
            <a:solidFill>
              <a:srgbClr val="000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RESULTS!$C$1875:$K$1875</c:f>
              <c:numCache>
                <c:formatCode>0.0</c:formatCode>
                <c:ptCount val="9"/>
                <c:pt idx="0">
                  <c:v>0.614463535732</c:v>
                </c:pt>
                <c:pt idx="1">
                  <c:v>0.460702985303</c:v>
                </c:pt>
                <c:pt idx="2">
                  <c:v>0.306081564903</c:v>
                </c:pt>
                <c:pt idx="3">
                  <c:v>0.89504903638</c:v>
                </c:pt>
                <c:pt idx="4">
                  <c:v>5.887729410295997</c:v>
                </c:pt>
                <c:pt idx="5">
                  <c:v>6.840648626619</c:v>
                </c:pt>
                <c:pt idx="6">
                  <c:v>19.470960847979</c:v>
                </c:pt>
                <c:pt idx="7">
                  <c:v>43.91339151624099</c:v>
                </c:pt>
                <c:pt idx="8">
                  <c:v>41.701261726247</c:v>
                </c:pt>
              </c:numCache>
            </c:numRef>
          </c:val>
          <c:extLst xmlns:c16r2="http://schemas.microsoft.com/office/drawing/2015/06/chart">
            <c:ext xmlns:c16="http://schemas.microsoft.com/office/drawing/2014/chart" uri="{C3380CC4-5D6E-409C-BE32-E72D297353CC}">
              <c16:uniqueId val="{00000002-BC1C-4623-9F62-8409C156B74F}"/>
            </c:ext>
          </c:extLst>
        </c:ser>
        <c:ser>
          <c:idx val="3"/>
          <c:order val="3"/>
          <c:tx>
            <c:strRef>
              <c:f>RESULTS!$B$1876</c:f>
              <c:strCache>
                <c:ptCount val="1"/>
                <c:pt idx="0">
                  <c:v>Micro-CHP</c:v>
                </c:pt>
              </c:strCache>
            </c:strRef>
          </c:tx>
          <c:spPr>
            <a:solidFill>
              <a:srgbClr val="7F7F7F"/>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RESULTS!$C$1876:$K$1876</c:f>
              <c:numCache>
                <c:formatCode>0.0</c:formatCode>
                <c:ptCount val="9"/>
                <c:pt idx="0">
                  <c:v>0.0</c:v>
                </c:pt>
                <c:pt idx="1">
                  <c:v>0.73297765705</c:v>
                </c:pt>
                <c:pt idx="2">
                  <c:v>3.033434744743001</c:v>
                </c:pt>
                <c:pt idx="3">
                  <c:v>16.69195233446401</c:v>
                </c:pt>
                <c:pt idx="4">
                  <c:v>51.36116374200501</c:v>
                </c:pt>
                <c:pt idx="5">
                  <c:v>59.51501063653701</c:v>
                </c:pt>
                <c:pt idx="6">
                  <c:v>45.739571621873</c:v>
                </c:pt>
                <c:pt idx="7">
                  <c:v>41.302452229242</c:v>
                </c:pt>
                <c:pt idx="8">
                  <c:v>31.30727741246901</c:v>
                </c:pt>
              </c:numCache>
            </c:numRef>
          </c:val>
          <c:extLst xmlns:c16r2="http://schemas.microsoft.com/office/drawing/2015/06/chart">
            <c:ext xmlns:c16="http://schemas.microsoft.com/office/drawing/2014/chart" uri="{C3380CC4-5D6E-409C-BE32-E72D297353CC}">
              <c16:uniqueId val="{00000003-BC1C-4623-9F62-8409C156B74F}"/>
            </c:ext>
          </c:extLst>
        </c:ser>
        <c:ser>
          <c:idx val="4"/>
          <c:order val="4"/>
          <c:tx>
            <c:strRef>
              <c:f>RESULTS!$B$1877</c:f>
              <c:strCache>
                <c:ptCount val="1"/>
                <c:pt idx="0">
                  <c:v>District heating</c:v>
                </c:pt>
              </c:strCache>
            </c:strRef>
          </c:tx>
          <c:spPr>
            <a:solidFill>
              <a:srgbClr val="FFC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RESULTS!$C$1877:$K$1877</c:f>
              <c:numCache>
                <c:formatCode>0.0</c:formatCode>
                <c:ptCount val="9"/>
                <c:pt idx="0">
                  <c:v>10.699389011444</c:v>
                </c:pt>
                <c:pt idx="1">
                  <c:v>15.837742600721</c:v>
                </c:pt>
                <c:pt idx="2">
                  <c:v>22.178416024043</c:v>
                </c:pt>
                <c:pt idx="3">
                  <c:v>23.421405099773</c:v>
                </c:pt>
                <c:pt idx="4">
                  <c:v>23.00766578085101</c:v>
                </c:pt>
                <c:pt idx="5">
                  <c:v>22.959334191834</c:v>
                </c:pt>
                <c:pt idx="6">
                  <c:v>40.64320969987401</c:v>
                </c:pt>
                <c:pt idx="7">
                  <c:v>47.798900511065</c:v>
                </c:pt>
                <c:pt idx="8">
                  <c:v>54.74358592755601</c:v>
                </c:pt>
              </c:numCache>
            </c:numRef>
          </c:val>
          <c:extLst xmlns:c16r2="http://schemas.microsoft.com/office/drawing/2015/06/chart">
            <c:ext xmlns:c16="http://schemas.microsoft.com/office/drawing/2014/chart" uri="{C3380CC4-5D6E-409C-BE32-E72D297353CC}">
              <c16:uniqueId val="{00000004-BC1C-4623-9F62-8409C156B74F}"/>
            </c:ext>
          </c:extLst>
        </c:ser>
        <c:ser>
          <c:idx val="5"/>
          <c:order val="5"/>
          <c:tx>
            <c:strRef>
              <c:f>RESULTS!$B$1878</c:f>
              <c:strCache>
                <c:ptCount val="1"/>
                <c:pt idx="0">
                  <c:v>Other</c:v>
                </c:pt>
              </c:strCache>
            </c:strRef>
          </c:tx>
          <c:spPr>
            <a:ln>
              <a:solidFill>
                <a:sysClr val="windowText" lastClr="000000"/>
              </a:solidFill>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RESULTS!$C$1878:$K$1878</c:f>
              <c:numCache>
                <c:formatCode>0.0</c:formatCode>
                <c:ptCount val="9"/>
                <c:pt idx="0">
                  <c:v>176.1283735239019</c:v>
                </c:pt>
                <c:pt idx="1">
                  <c:v>157.2746883689958</c:v>
                </c:pt>
                <c:pt idx="2">
                  <c:v>137.472567071015</c:v>
                </c:pt>
                <c:pt idx="3">
                  <c:v>125.2864541553659</c:v>
                </c:pt>
                <c:pt idx="4">
                  <c:v>115.1844091237461</c:v>
                </c:pt>
                <c:pt idx="5">
                  <c:v>116.834826934716</c:v>
                </c:pt>
                <c:pt idx="6">
                  <c:v>100.2697001098461</c:v>
                </c:pt>
                <c:pt idx="7">
                  <c:v>103.917492530433</c:v>
                </c:pt>
                <c:pt idx="8">
                  <c:v>103.1338700459401</c:v>
                </c:pt>
              </c:numCache>
            </c:numRef>
          </c:val>
          <c:extLst xmlns:c16r2="http://schemas.microsoft.com/office/drawing/2015/06/chart">
            <c:ext xmlns:c16="http://schemas.microsoft.com/office/drawing/2014/chart" uri="{C3380CC4-5D6E-409C-BE32-E72D297353CC}">
              <c16:uniqueId val="{00000005-BC1C-4623-9F62-8409C156B74F}"/>
            </c:ext>
          </c:extLst>
        </c:ser>
        <c:dLbls>
          <c:showLegendKey val="0"/>
          <c:showVal val="0"/>
          <c:showCatName val="0"/>
          <c:showSerName val="0"/>
          <c:showPercent val="0"/>
          <c:showBubbleSize val="0"/>
        </c:dLbls>
        <c:axId val="2110045032"/>
        <c:axId val="2110048232"/>
      </c:areaChart>
      <c:catAx>
        <c:axId val="2110045032"/>
        <c:scaling>
          <c:orientation val="minMax"/>
        </c:scaling>
        <c:delete val="1"/>
        <c:axPos val="b"/>
        <c:numFmt formatCode="General" sourceLinked="1"/>
        <c:majorTickMark val="out"/>
        <c:minorTickMark val="none"/>
        <c:tickLblPos val="nextTo"/>
        <c:crossAx val="2110048232"/>
        <c:crosses val="autoZero"/>
        <c:auto val="1"/>
        <c:lblAlgn val="ctr"/>
        <c:lblOffset val="100"/>
        <c:noMultiLvlLbl val="0"/>
      </c:catAx>
      <c:valAx>
        <c:axId val="2110048232"/>
        <c:scaling>
          <c:orientation val="minMax"/>
        </c:scaling>
        <c:delete val="1"/>
        <c:axPos val="l"/>
        <c:majorGridlines>
          <c:spPr>
            <a:ln w="3175">
              <a:solidFill>
                <a:srgbClr val="C0C0C0"/>
              </a:solidFill>
              <a:prstDash val="lgDash"/>
            </a:ln>
          </c:spPr>
        </c:majorGridlines>
        <c:numFmt formatCode="#,##0" sourceLinked="0"/>
        <c:majorTickMark val="out"/>
        <c:minorTickMark val="none"/>
        <c:tickLblPos val="nextTo"/>
        <c:crossAx val="2110045032"/>
        <c:crosses val="autoZero"/>
        <c:crossBetween val="midCat"/>
      </c:valAx>
      <c:spPr>
        <a:solidFill>
          <a:srgbClr val="FFFFFF"/>
        </a:solidFill>
        <a:ln w="25400">
          <a:noFill/>
        </a:ln>
      </c:spPr>
    </c:plotArea>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23699967191601"/>
          <c:y val="0.0"/>
          <c:w val="0.997630015051846"/>
          <c:h val="0.997841403999483"/>
        </c:manualLayout>
      </c:layout>
      <c:areaChart>
        <c:grouping val="stacked"/>
        <c:varyColors val="0"/>
        <c:ser>
          <c:idx val="0"/>
          <c:order val="0"/>
          <c:tx>
            <c:strRef>
              <c:f>RESULTS!$B$1873</c:f>
              <c:strCache>
                <c:ptCount val="1"/>
                <c:pt idx="0">
                  <c:v>Gas boiler</c:v>
                </c:pt>
              </c:strCache>
            </c:strRef>
          </c:tx>
          <c:spPr>
            <a:solidFill>
              <a:srgbClr val="0066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RESULTS!$C$1873:$K$1873</c:f>
              <c:numCache>
                <c:formatCode>0.0</c:formatCode>
                <c:ptCount val="9"/>
                <c:pt idx="0">
                  <c:v>919.5215231030928</c:v>
                </c:pt>
                <c:pt idx="1">
                  <c:v>953.36479633674</c:v>
                </c:pt>
                <c:pt idx="2">
                  <c:v>985.855509918336</c:v>
                </c:pt>
                <c:pt idx="3">
                  <c:v>929.793817920914</c:v>
                </c:pt>
                <c:pt idx="4">
                  <c:v>904.9538450136531</c:v>
                </c:pt>
                <c:pt idx="5">
                  <c:v>875.660223662198</c:v>
                </c:pt>
                <c:pt idx="6">
                  <c:v>582.1692821390641</c:v>
                </c:pt>
                <c:pt idx="7">
                  <c:v>313.440662013838</c:v>
                </c:pt>
                <c:pt idx="8">
                  <c:v>1.2263633E-5</c:v>
                </c:pt>
              </c:numCache>
            </c:numRef>
          </c:val>
          <c:extLst xmlns:c16r2="http://schemas.microsoft.com/office/drawing/2015/06/chart">
            <c:ext xmlns:c16="http://schemas.microsoft.com/office/drawing/2014/chart" uri="{C3380CC4-5D6E-409C-BE32-E72D297353CC}">
              <c16:uniqueId val="{00000000-302C-411A-8C45-1BB7F16C3098}"/>
            </c:ext>
          </c:extLst>
        </c:ser>
        <c:ser>
          <c:idx val="1"/>
          <c:order val="1"/>
          <c:tx>
            <c:strRef>
              <c:f>RESULTS!$B$1874</c:f>
              <c:strCache>
                <c:ptCount val="1"/>
                <c:pt idx="0">
                  <c:v>Hydrogen boiler</c:v>
                </c:pt>
              </c:strCache>
            </c:strRef>
          </c:tx>
          <c:spPr>
            <a:solidFill>
              <a:srgbClr val="99FF33"/>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RESULTS!$C$1874:$K$1874</c:f>
              <c:numCache>
                <c:formatCode>0.0</c:formatCode>
                <c:ptCount val="9"/>
                <c:pt idx="0">
                  <c:v>0.0</c:v>
                </c:pt>
                <c:pt idx="1">
                  <c:v>0.0</c:v>
                </c:pt>
                <c:pt idx="2">
                  <c:v>0.0</c:v>
                </c:pt>
                <c:pt idx="3">
                  <c:v>1.021977E-6</c:v>
                </c:pt>
                <c:pt idx="4">
                  <c:v>3.01222E-6</c:v>
                </c:pt>
                <c:pt idx="5">
                  <c:v>9.44224E-6</c:v>
                </c:pt>
                <c:pt idx="6">
                  <c:v>274.6341174413949</c:v>
                </c:pt>
                <c:pt idx="7">
                  <c:v>554.675533615101</c:v>
                </c:pt>
                <c:pt idx="8">
                  <c:v>841.823152591111</c:v>
                </c:pt>
              </c:numCache>
            </c:numRef>
          </c:val>
          <c:extLst xmlns:c16r2="http://schemas.microsoft.com/office/drawing/2015/06/chart">
            <c:ext xmlns:c16="http://schemas.microsoft.com/office/drawing/2014/chart" uri="{C3380CC4-5D6E-409C-BE32-E72D297353CC}">
              <c16:uniqueId val="{00000001-302C-411A-8C45-1BB7F16C3098}"/>
            </c:ext>
          </c:extLst>
        </c:ser>
        <c:ser>
          <c:idx val="2"/>
          <c:order val="2"/>
          <c:tx>
            <c:strRef>
              <c:f>RESULTS!$B$1875</c:f>
              <c:strCache>
                <c:ptCount val="1"/>
                <c:pt idx="0">
                  <c:v>Heat pumps</c:v>
                </c:pt>
              </c:strCache>
            </c:strRef>
          </c:tx>
          <c:spPr>
            <a:solidFill>
              <a:srgbClr val="000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RESULTS!$C$1875:$K$1875</c:f>
              <c:numCache>
                <c:formatCode>0.0</c:formatCode>
                <c:ptCount val="9"/>
                <c:pt idx="0">
                  <c:v>0.614463600564</c:v>
                </c:pt>
                <c:pt idx="1">
                  <c:v>0.460693319393</c:v>
                </c:pt>
                <c:pt idx="2">
                  <c:v>0.307219506695</c:v>
                </c:pt>
                <c:pt idx="3">
                  <c:v>0.153449073581</c:v>
                </c:pt>
                <c:pt idx="4">
                  <c:v>4.029932768413999</c:v>
                </c:pt>
                <c:pt idx="5">
                  <c:v>6.395184129468997</c:v>
                </c:pt>
                <c:pt idx="6">
                  <c:v>18.272778797351</c:v>
                </c:pt>
                <c:pt idx="7">
                  <c:v>26.252483406857</c:v>
                </c:pt>
                <c:pt idx="8">
                  <c:v>25.444534237604</c:v>
                </c:pt>
              </c:numCache>
            </c:numRef>
          </c:val>
          <c:extLst xmlns:c16r2="http://schemas.microsoft.com/office/drawing/2015/06/chart">
            <c:ext xmlns:c16="http://schemas.microsoft.com/office/drawing/2014/chart" uri="{C3380CC4-5D6E-409C-BE32-E72D297353CC}">
              <c16:uniqueId val="{00000002-302C-411A-8C45-1BB7F16C3098}"/>
            </c:ext>
          </c:extLst>
        </c:ser>
        <c:ser>
          <c:idx val="3"/>
          <c:order val="3"/>
          <c:tx>
            <c:strRef>
              <c:f>RESULTS!$B$1876</c:f>
              <c:strCache>
                <c:ptCount val="1"/>
                <c:pt idx="0">
                  <c:v>Micro-CHP</c:v>
                </c:pt>
              </c:strCache>
            </c:strRef>
          </c:tx>
          <c:spPr>
            <a:solidFill>
              <a:srgbClr val="7F7F7F"/>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RESULTS!$C$1876:$K$1876</c:f>
              <c:numCache>
                <c:formatCode>0.0</c:formatCode>
                <c:ptCount val="9"/>
                <c:pt idx="0">
                  <c:v>0.0</c:v>
                </c:pt>
                <c:pt idx="1">
                  <c:v>2.502608E-6</c:v>
                </c:pt>
                <c:pt idx="2">
                  <c:v>3.899486E-6</c:v>
                </c:pt>
                <c:pt idx="3">
                  <c:v>6.437944E-6</c:v>
                </c:pt>
                <c:pt idx="4">
                  <c:v>2.1181315E-5</c:v>
                </c:pt>
                <c:pt idx="5">
                  <c:v>3.6737462E-5</c:v>
                </c:pt>
                <c:pt idx="6">
                  <c:v>4.9442213E-5</c:v>
                </c:pt>
                <c:pt idx="7">
                  <c:v>11.899826300019</c:v>
                </c:pt>
                <c:pt idx="8">
                  <c:v>11.955969208288</c:v>
                </c:pt>
              </c:numCache>
            </c:numRef>
          </c:val>
          <c:extLst xmlns:c16r2="http://schemas.microsoft.com/office/drawing/2015/06/chart">
            <c:ext xmlns:c16="http://schemas.microsoft.com/office/drawing/2014/chart" uri="{C3380CC4-5D6E-409C-BE32-E72D297353CC}">
              <c16:uniqueId val="{00000003-302C-411A-8C45-1BB7F16C3098}"/>
            </c:ext>
          </c:extLst>
        </c:ser>
        <c:ser>
          <c:idx val="4"/>
          <c:order val="4"/>
          <c:tx>
            <c:strRef>
              <c:f>RESULTS!$B$1877</c:f>
              <c:strCache>
                <c:ptCount val="1"/>
                <c:pt idx="0">
                  <c:v>District heating</c:v>
                </c:pt>
              </c:strCache>
            </c:strRef>
          </c:tx>
          <c:spPr>
            <a:solidFill>
              <a:srgbClr val="FFC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RESULTS!$C$1877:$K$1877</c:f>
              <c:numCache>
                <c:formatCode>0.0</c:formatCode>
                <c:ptCount val="9"/>
                <c:pt idx="0">
                  <c:v>10.69938843451</c:v>
                </c:pt>
                <c:pt idx="1">
                  <c:v>15.80752378541</c:v>
                </c:pt>
                <c:pt idx="2">
                  <c:v>22.50032288811899</c:v>
                </c:pt>
                <c:pt idx="3">
                  <c:v>23.01419896495</c:v>
                </c:pt>
                <c:pt idx="4">
                  <c:v>22.29435218252399</c:v>
                </c:pt>
                <c:pt idx="5">
                  <c:v>21.42650903931</c:v>
                </c:pt>
                <c:pt idx="6">
                  <c:v>32.494754135588</c:v>
                </c:pt>
                <c:pt idx="7">
                  <c:v>38.32149647728298</c:v>
                </c:pt>
                <c:pt idx="8">
                  <c:v>51.894175236267</c:v>
                </c:pt>
              </c:numCache>
            </c:numRef>
          </c:val>
          <c:extLst xmlns:c16r2="http://schemas.microsoft.com/office/drawing/2015/06/chart">
            <c:ext xmlns:c16="http://schemas.microsoft.com/office/drawing/2014/chart" uri="{C3380CC4-5D6E-409C-BE32-E72D297353CC}">
              <c16:uniqueId val="{00000004-302C-411A-8C45-1BB7F16C3098}"/>
            </c:ext>
          </c:extLst>
        </c:ser>
        <c:ser>
          <c:idx val="5"/>
          <c:order val="5"/>
          <c:tx>
            <c:strRef>
              <c:f>RESULTS!$B$1878</c:f>
              <c:strCache>
                <c:ptCount val="1"/>
                <c:pt idx="0">
                  <c:v>Other</c:v>
                </c:pt>
              </c:strCache>
            </c:strRef>
          </c:tx>
          <c:spPr>
            <a:ln>
              <a:solidFill>
                <a:sysClr val="windowText" lastClr="000000"/>
              </a:solidFill>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RESULTS!$C$1878:$K$1878</c:f>
              <c:numCache>
                <c:formatCode>0.0</c:formatCode>
                <c:ptCount val="9"/>
                <c:pt idx="0">
                  <c:v>176.1283734001599</c:v>
                </c:pt>
                <c:pt idx="1">
                  <c:v>157.7884426282948</c:v>
                </c:pt>
                <c:pt idx="2">
                  <c:v>137.833043312972</c:v>
                </c:pt>
                <c:pt idx="3">
                  <c:v>126.7882841792122</c:v>
                </c:pt>
                <c:pt idx="4">
                  <c:v>116.8333377164002</c:v>
                </c:pt>
                <c:pt idx="5">
                  <c:v>112.4242578574669</c:v>
                </c:pt>
                <c:pt idx="6">
                  <c:v>100.4166681890992</c:v>
                </c:pt>
                <c:pt idx="7">
                  <c:v>105.1625077504351</c:v>
                </c:pt>
                <c:pt idx="8">
                  <c:v>103.3500030851609</c:v>
                </c:pt>
              </c:numCache>
            </c:numRef>
          </c:val>
          <c:extLst xmlns:c16r2="http://schemas.microsoft.com/office/drawing/2015/06/chart">
            <c:ext xmlns:c16="http://schemas.microsoft.com/office/drawing/2014/chart" uri="{C3380CC4-5D6E-409C-BE32-E72D297353CC}">
              <c16:uniqueId val="{00000005-302C-411A-8C45-1BB7F16C3098}"/>
            </c:ext>
          </c:extLst>
        </c:ser>
        <c:dLbls>
          <c:showLegendKey val="0"/>
          <c:showVal val="0"/>
          <c:showCatName val="0"/>
          <c:showSerName val="0"/>
          <c:showPercent val="0"/>
          <c:showBubbleSize val="0"/>
        </c:dLbls>
        <c:axId val="2108319208"/>
        <c:axId val="2108322376"/>
      </c:areaChart>
      <c:catAx>
        <c:axId val="2108319208"/>
        <c:scaling>
          <c:orientation val="minMax"/>
        </c:scaling>
        <c:delete val="1"/>
        <c:axPos val="b"/>
        <c:numFmt formatCode="General" sourceLinked="1"/>
        <c:majorTickMark val="out"/>
        <c:minorTickMark val="none"/>
        <c:tickLblPos val="nextTo"/>
        <c:crossAx val="2108322376"/>
        <c:crosses val="autoZero"/>
        <c:auto val="1"/>
        <c:lblAlgn val="ctr"/>
        <c:lblOffset val="100"/>
        <c:noMultiLvlLbl val="0"/>
      </c:catAx>
      <c:valAx>
        <c:axId val="2108322376"/>
        <c:scaling>
          <c:orientation val="minMax"/>
        </c:scaling>
        <c:delete val="1"/>
        <c:axPos val="l"/>
        <c:majorGridlines>
          <c:spPr>
            <a:ln w="3175">
              <a:solidFill>
                <a:srgbClr val="C0C0C0"/>
              </a:solidFill>
              <a:prstDash val="lgDash"/>
            </a:ln>
          </c:spPr>
        </c:majorGridlines>
        <c:numFmt formatCode="#,##0" sourceLinked="0"/>
        <c:majorTickMark val="out"/>
        <c:minorTickMark val="none"/>
        <c:tickLblPos val="nextTo"/>
        <c:crossAx val="2108319208"/>
        <c:crosses val="autoZero"/>
        <c:crossBetween val="midCat"/>
      </c:valAx>
      <c:spPr>
        <a:solidFill>
          <a:srgbClr val="FFFFFF"/>
        </a:solidFill>
        <a:ln w="25400">
          <a:noFill/>
        </a:ln>
      </c:spPr>
    </c:plotArea>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
          <c:w val="1.0"/>
          <c:h val="1.0"/>
        </c:manualLayout>
      </c:layout>
      <c:areaChart>
        <c:grouping val="stacked"/>
        <c:varyColors val="0"/>
        <c:ser>
          <c:idx val="0"/>
          <c:order val="0"/>
          <c:tx>
            <c:strRef>
              <c:f>RESULTS!$B$1873</c:f>
              <c:strCache>
                <c:ptCount val="1"/>
                <c:pt idx="0">
                  <c:v>Gas boiler</c:v>
                </c:pt>
              </c:strCache>
            </c:strRef>
          </c:tx>
          <c:spPr>
            <a:solidFill>
              <a:srgbClr val="0066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RESULTS!$C$1873:$K$1873</c:f>
              <c:numCache>
                <c:formatCode>0.0</c:formatCode>
                <c:ptCount val="9"/>
                <c:pt idx="0">
                  <c:v>919.5215170047268</c:v>
                </c:pt>
                <c:pt idx="1">
                  <c:v>953.3371883582162</c:v>
                </c:pt>
                <c:pt idx="2">
                  <c:v>975.7374854654211</c:v>
                </c:pt>
                <c:pt idx="3">
                  <c:v>930.3720567669252</c:v>
                </c:pt>
                <c:pt idx="4">
                  <c:v>911.0370648882719</c:v>
                </c:pt>
                <c:pt idx="5">
                  <c:v>871.0646503227199</c:v>
                </c:pt>
                <c:pt idx="6">
                  <c:v>563.9390110532939</c:v>
                </c:pt>
                <c:pt idx="7">
                  <c:v>291.643562146196</c:v>
                </c:pt>
                <c:pt idx="8">
                  <c:v>3.8099143E-5</c:v>
                </c:pt>
              </c:numCache>
            </c:numRef>
          </c:val>
          <c:extLst xmlns:c16r2="http://schemas.microsoft.com/office/drawing/2015/06/chart">
            <c:ext xmlns:c16="http://schemas.microsoft.com/office/drawing/2014/chart" uri="{C3380CC4-5D6E-409C-BE32-E72D297353CC}">
              <c16:uniqueId val="{00000000-279B-4DB0-B0E7-B60DAEBAB762}"/>
            </c:ext>
          </c:extLst>
        </c:ser>
        <c:ser>
          <c:idx val="1"/>
          <c:order val="1"/>
          <c:tx>
            <c:strRef>
              <c:f>RESULTS!$B$1874</c:f>
              <c:strCache>
                <c:ptCount val="1"/>
                <c:pt idx="0">
                  <c:v>Hydrogen boiler</c:v>
                </c:pt>
              </c:strCache>
            </c:strRef>
          </c:tx>
          <c:spPr>
            <a:solidFill>
              <a:srgbClr val="99FF33"/>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RESULTS!$C$1874:$K$1874</c:f>
              <c:numCache>
                <c:formatCode>0.0</c:formatCode>
                <c:ptCount val="9"/>
                <c:pt idx="0">
                  <c:v>0.0</c:v>
                </c:pt>
                <c:pt idx="1">
                  <c:v>0.0</c:v>
                </c:pt>
                <c:pt idx="2">
                  <c:v>0.0</c:v>
                </c:pt>
                <c:pt idx="3">
                  <c:v>4.954372E-6</c:v>
                </c:pt>
                <c:pt idx="4">
                  <c:v>1.161832E-5</c:v>
                </c:pt>
                <c:pt idx="5">
                  <c:v>4.5898869E-5</c:v>
                </c:pt>
                <c:pt idx="6">
                  <c:v>298.454681359806</c:v>
                </c:pt>
                <c:pt idx="7">
                  <c:v>589.5176789947478</c:v>
                </c:pt>
                <c:pt idx="8">
                  <c:v>843.953334893054</c:v>
                </c:pt>
              </c:numCache>
            </c:numRef>
          </c:val>
          <c:extLst xmlns:c16r2="http://schemas.microsoft.com/office/drawing/2015/06/chart">
            <c:ext xmlns:c16="http://schemas.microsoft.com/office/drawing/2014/chart" uri="{C3380CC4-5D6E-409C-BE32-E72D297353CC}">
              <c16:uniqueId val="{00000001-279B-4DB0-B0E7-B60DAEBAB762}"/>
            </c:ext>
          </c:extLst>
        </c:ser>
        <c:ser>
          <c:idx val="2"/>
          <c:order val="2"/>
          <c:tx>
            <c:strRef>
              <c:f>RESULTS!$B$1875</c:f>
              <c:strCache>
                <c:ptCount val="1"/>
                <c:pt idx="0">
                  <c:v>Heat pumps</c:v>
                </c:pt>
              </c:strCache>
            </c:strRef>
          </c:tx>
          <c:spPr>
            <a:solidFill>
              <a:srgbClr val="000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RESULTS!$C$1875:$K$1875</c:f>
              <c:numCache>
                <c:formatCode>0.0</c:formatCode>
                <c:ptCount val="9"/>
                <c:pt idx="0">
                  <c:v>0.614462410735</c:v>
                </c:pt>
                <c:pt idx="1">
                  <c:v>0.460701256417</c:v>
                </c:pt>
                <c:pt idx="2">
                  <c:v>0.307231090114</c:v>
                </c:pt>
                <c:pt idx="3">
                  <c:v>0.153475108585</c:v>
                </c:pt>
                <c:pt idx="4">
                  <c:v>2.158053809756</c:v>
                </c:pt>
                <c:pt idx="5">
                  <c:v>6.175199798279</c:v>
                </c:pt>
                <c:pt idx="6">
                  <c:v>17.904798408207</c:v>
                </c:pt>
                <c:pt idx="7">
                  <c:v>26.47890901600599</c:v>
                </c:pt>
                <c:pt idx="8">
                  <c:v>25.159660429864</c:v>
                </c:pt>
              </c:numCache>
            </c:numRef>
          </c:val>
          <c:extLst xmlns:c16r2="http://schemas.microsoft.com/office/drawing/2015/06/chart">
            <c:ext xmlns:c16="http://schemas.microsoft.com/office/drawing/2014/chart" uri="{C3380CC4-5D6E-409C-BE32-E72D297353CC}">
              <c16:uniqueId val="{00000002-279B-4DB0-B0E7-B60DAEBAB762}"/>
            </c:ext>
          </c:extLst>
        </c:ser>
        <c:ser>
          <c:idx val="3"/>
          <c:order val="3"/>
          <c:tx>
            <c:strRef>
              <c:f>RESULTS!$B$1876</c:f>
              <c:strCache>
                <c:ptCount val="1"/>
                <c:pt idx="0">
                  <c:v>Micro-CHP</c:v>
                </c:pt>
              </c:strCache>
            </c:strRef>
          </c:tx>
          <c:spPr>
            <a:solidFill>
              <a:srgbClr val="7F7F7F"/>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RESULTS!$C$1876:$K$1876</c:f>
              <c:numCache>
                <c:formatCode>0.0</c:formatCode>
                <c:ptCount val="9"/>
                <c:pt idx="0">
                  <c:v>0.0</c:v>
                </c:pt>
                <c:pt idx="1">
                  <c:v>8.115249E-6</c:v>
                </c:pt>
                <c:pt idx="2">
                  <c:v>1.2900411E-5</c:v>
                </c:pt>
                <c:pt idx="3">
                  <c:v>2.0985918E-5</c:v>
                </c:pt>
                <c:pt idx="4">
                  <c:v>4.8625716E-5</c:v>
                </c:pt>
                <c:pt idx="5">
                  <c:v>9.30758290000001E-5</c:v>
                </c:pt>
                <c:pt idx="6">
                  <c:v>0.000128445114</c:v>
                </c:pt>
                <c:pt idx="7">
                  <c:v>12.10729237919</c:v>
                </c:pt>
                <c:pt idx="8">
                  <c:v>11.899724018705</c:v>
                </c:pt>
              </c:numCache>
            </c:numRef>
          </c:val>
          <c:extLst xmlns:c16r2="http://schemas.microsoft.com/office/drawing/2015/06/chart">
            <c:ext xmlns:c16="http://schemas.microsoft.com/office/drawing/2014/chart" uri="{C3380CC4-5D6E-409C-BE32-E72D297353CC}">
              <c16:uniqueId val="{00000003-279B-4DB0-B0E7-B60DAEBAB762}"/>
            </c:ext>
          </c:extLst>
        </c:ser>
        <c:ser>
          <c:idx val="4"/>
          <c:order val="4"/>
          <c:tx>
            <c:strRef>
              <c:f>RESULTS!$B$1877</c:f>
              <c:strCache>
                <c:ptCount val="1"/>
                <c:pt idx="0">
                  <c:v>District heating</c:v>
                </c:pt>
              </c:strCache>
            </c:strRef>
          </c:tx>
          <c:spPr>
            <a:solidFill>
              <a:srgbClr val="FFC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RESULTS!$C$1877:$K$1877</c:f>
              <c:numCache>
                <c:formatCode>0.0</c:formatCode>
                <c:ptCount val="9"/>
                <c:pt idx="0">
                  <c:v>10.699401499866</c:v>
                </c:pt>
                <c:pt idx="1">
                  <c:v>15.818725898164</c:v>
                </c:pt>
                <c:pt idx="2">
                  <c:v>22.444708394425</c:v>
                </c:pt>
                <c:pt idx="3">
                  <c:v>23.01416767763801</c:v>
                </c:pt>
                <c:pt idx="4">
                  <c:v>22.24853759174399</c:v>
                </c:pt>
                <c:pt idx="5">
                  <c:v>21.29595603001199</c:v>
                </c:pt>
                <c:pt idx="6">
                  <c:v>29.673335993762</c:v>
                </c:pt>
                <c:pt idx="7">
                  <c:v>32.292967746316</c:v>
                </c:pt>
                <c:pt idx="8">
                  <c:v>47.04621070344901</c:v>
                </c:pt>
              </c:numCache>
            </c:numRef>
          </c:val>
          <c:extLst xmlns:c16r2="http://schemas.microsoft.com/office/drawing/2015/06/chart">
            <c:ext xmlns:c16="http://schemas.microsoft.com/office/drawing/2014/chart" uri="{C3380CC4-5D6E-409C-BE32-E72D297353CC}">
              <c16:uniqueId val="{00000004-279B-4DB0-B0E7-B60DAEBAB762}"/>
            </c:ext>
          </c:extLst>
        </c:ser>
        <c:ser>
          <c:idx val="5"/>
          <c:order val="5"/>
          <c:tx>
            <c:strRef>
              <c:f>RESULTS!$B$1878</c:f>
              <c:strCache>
                <c:ptCount val="1"/>
                <c:pt idx="0">
                  <c:v>Other</c:v>
                </c:pt>
              </c:strCache>
            </c:strRef>
          </c:tx>
          <c:spPr>
            <a:ln>
              <a:solidFill>
                <a:sysClr val="windowText" lastClr="000000"/>
              </a:solidFill>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RESULTS!$C$1878:$K$1878</c:f>
              <c:numCache>
                <c:formatCode>0.0</c:formatCode>
                <c:ptCount val="9"/>
                <c:pt idx="0">
                  <c:v>176.128378398723</c:v>
                </c:pt>
                <c:pt idx="1">
                  <c:v>157.6800531828134</c:v>
                </c:pt>
                <c:pt idx="2">
                  <c:v>137.8458210433549</c:v>
                </c:pt>
                <c:pt idx="3">
                  <c:v>126.1394516005509</c:v>
                </c:pt>
                <c:pt idx="4">
                  <c:v>119.3431624165701</c:v>
                </c:pt>
                <c:pt idx="5">
                  <c:v>112.9209189960511</c:v>
                </c:pt>
                <c:pt idx="6">
                  <c:v>101.3857335894659</c:v>
                </c:pt>
                <c:pt idx="7">
                  <c:v>104.5046248544049</c:v>
                </c:pt>
                <c:pt idx="8">
                  <c:v>102.3472593546532</c:v>
                </c:pt>
              </c:numCache>
            </c:numRef>
          </c:val>
          <c:extLst xmlns:c16r2="http://schemas.microsoft.com/office/drawing/2015/06/chart">
            <c:ext xmlns:c16="http://schemas.microsoft.com/office/drawing/2014/chart" uri="{C3380CC4-5D6E-409C-BE32-E72D297353CC}">
              <c16:uniqueId val="{00000005-279B-4DB0-B0E7-B60DAEBAB762}"/>
            </c:ext>
          </c:extLst>
        </c:ser>
        <c:dLbls>
          <c:showLegendKey val="0"/>
          <c:showVal val="0"/>
          <c:showCatName val="0"/>
          <c:showSerName val="0"/>
          <c:showPercent val="0"/>
          <c:showBubbleSize val="0"/>
        </c:dLbls>
        <c:axId val="2110416408"/>
        <c:axId val="2110421560"/>
      </c:areaChart>
      <c:catAx>
        <c:axId val="2110416408"/>
        <c:scaling>
          <c:orientation val="minMax"/>
        </c:scaling>
        <c:delete val="1"/>
        <c:axPos val="b"/>
        <c:numFmt formatCode="General" sourceLinked="1"/>
        <c:majorTickMark val="out"/>
        <c:minorTickMark val="none"/>
        <c:tickLblPos val="nextTo"/>
        <c:crossAx val="2110421560"/>
        <c:crosses val="autoZero"/>
        <c:auto val="1"/>
        <c:lblAlgn val="ctr"/>
        <c:lblOffset val="100"/>
        <c:noMultiLvlLbl val="0"/>
      </c:catAx>
      <c:valAx>
        <c:axId val="2110421560"/>
        <c:scaling>
          <c:orientation val="minMax"/>
        </c:scaling>
        <c:delete val="1"/>
        <c:axPos val="l"/>
        <c:majorGridlines>
          <c:spPr>
            <a:ln w="3175">
              <a:solidFill>
                <a:srgbClr val="C0C0C0"/>
              </a:solidFill>
              <a:prstDash val="lgDash"/>
            </a:ln>
          </c:spPr>
        </c:majorGridlines>
        <c:numFmt formatCode="#,##0" sourceLinked="0"/>
        <c:majorTickMark val="out"/>
        <c:minorTickMark val="none"/>
        <c:tickLblPos val="nextTo"/>
        <c:crossAx val="2110416408"/>
        <c:crosses val="autoZero"/>
        <c:crossBetween val="midCat"/>
      </c:valAx>
      <c:spPr>
        <a:solidFill>
          <a:srgbClr val="FFFFFF"/>
        </a:solidFill>
        <a:ln w="25400">
          <a:noFill/>
        </a:ln>
      </c:spPr>
    </c:plotArea>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
          <c:w val="1.0"/>
          <c:h val="1.0"/>
        </c:manualLayout>
      </c:layout>
      <c:areaChart>
        <c:grouping val="stacked"/>
        <c:varyColors val="0"/>
        <c:ser>
          <c:idx val="0"/>
          <c:order val="0"/>
          <c:tx>
            <c:strRef>
              <c:f>RESULTS!$B$1873</c:f>
              <c:strCache>
                <c:ptCount val="1"/>
                <c:pt idx="0">
                  <c:v>Gas boiler</c:v>
                </c:pt>
              </c:strCache>
            </c:strRef>
          </c:tx>
          <c:spPr>
            <a:solidFill>
              <a:srgbClr val="0066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RESULTS!$C$1873:$K$1873</c:f>
              <c:numCache>
                <c:formatCode>0.0</c:formatCode>
                <c:ptCount val="9"/>
                <c:pt idx="0">
                  <c:v>919.521513956952</c:v>
                </c:pt>
                <c:pt idx="1">
                  <c:v>953.3707767422881</c:v>
                </c:pt>
                <c:pt idx="2">
                  <c:v>975.5070557964568</c:v>
                </c:pt>
                <c:pt idx="3">
                  <c:v>929.9066874025558</c:v>
                </c:pt>
                <c:pt idx="4">
                  <c:v>910.5190898553601</c:v>
                </c:pt>
                <c:pt idx="5">
                  <c:v>870.9818873416031</c:v>
                </c:pt>
                <c:pt idx="6">
                  <c:v>564.729350900196</c:v>
                </c:pt>
                <c:pt idx="7">
                  <c:v>291.6813299737329</c:v>
                </c:pt>
                <c:pt idx="8">
                  <c:v>4.9868933E-5</c:v>
                </c:pt>
              </c:numCache>
            </c:numRef>
          </c:val>
          <c:extLst xmlns:c16r2="http://schemas.microsoft.com/office/drawing/2015/06/chart">
            <c:ext xmlns:c16="http://schemas.microsoft.com/office/drawing/2014/chart" uri="{C3380CC4-5D6E-409C-BE32-E72D297353CC}">
              <c16:uniqueId val="{00000000-F0B1-4CAF-9128-0D12CE5077E4}"/>
            </c:ext>
          </c:extLst>
        </c:ser>
        <c:ser>
          <c:idx val="1"/>
          <c:order val="1"/>
          <c:tx>
            <c:strRef>
              <c:f>RESULTS!$B$1874</c:f>
              <c:strCache>
                <c:ptCount val="1"/>
                <c:pt idx="0">
                  <c:v>Hydrogen boiler</c:v>
                </c:pt>
              </c:strCache>
            </c:strRef>
          </c:tx>
          <c:spPr>
            <a:solidFill>
              <a:srgbClr val="99FF33"/>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RESULTS!$C$1874:$K$1874</c:f>
              <c:numCache>
                <c:formatCode>0.0</c:formatCode>
                <c:ptCount val="9"/>
                <c:pt idx="0">
                  <c:v>0.0</c:v>
                </c:pt>
                <c:pt idx="1">
                  <c:v>0.0</c:v>
                </c:pt>
                <c:pt idx="2">
                  <c:v>0.0</c:v>
                </c:pt>
                <c:pt idx="3">
                  <c:v>6.492334E-6</c:v>
                </c:pt>
                <c:pt idx="4">
                  <c:v>1.4231287E-5</c:v>
                </c:pt>
                <c:pt idx="5">
                  <c:v>6.2607409E-5</c:v>
                </c:pt>
                <c:pt idx="6">
                  <c:v>298.620653549991</c:v>
                </c:pt>
                <c:pt idx="7">
                  <c:v>587.769196714128</c:v>
                </c:pt>
                <c:pt idx="8">
                  <c:v>843.6266691205508</c:v>
                </c:pt>
              </c:numCache>
            </c:numRef>
          </c:val>
          <c:extLst xmlns:c16r2="http://schemas.microsoft.com/office/drawing/2015/06/chart">
            <c:ext xmlns:c16="http://schemas.microsoft.com/office/drawing/2014/chart" uri="{C3380CC4-5D6E-409C-BE32-E72D297353CC}">
              <c16:uniqueId val="{00000001-F0B1-4CAF-9128-0D12CE5077E4}"/>
            </c:ext>
          </c:extLst>
        </c:ser>
        <c:ser>
          <c:idx val="2"/>
          <c:order val="2"/>
          <c:tx>
            <c:strRef>
              <c:f>RESULTS!$B$1875</c:f>
              <c:strCache>
                <c:ptCount val="1"/>
                <c:pt idx="0">
                  <c:v>Heat pumps</c:v>
                </c:pt>
              </c:strCache>
            </c:strRef>
          </c:tx>
          <c:spPr>
            <a:solidFill>
              <a:srgbClr val="000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RESULTS!$C$1875:$K$1875</c:f>
              <c:numCache>
                <c:formatCode>0.0</c:formatCode>
                <c:ptCount val="9"/>
                <c:pt idx="0">
                  <c:v>0.614462056708</c:v>
                </c:pt>
                <c:pt idx="1">
                  <c:v>0.460705993966</c:v>
                </c:pt>
                <c:pt idx="2">
                  <c:v>0.307237862134</c:v>
                </c:pt>
                <c:pt idx="3">
                  <c:v>0.153489028473</c:v>
                </c:pt>
                <c:pt idx="4">
                  <c:v>2.478107634708999</c:v>
                </c:pt>
                <c:pt idx="5">
                  <c:v>6.157093123116999</c:v>
                </c:pt>
                <c:pt idx="6">
                  <c:v>17.857002408696</c:v>
                </c:pt>
                <c:pt idx="7">
                  <c:v>26.44015835890099</c:v>
                </c:pt>
                <c:pt idx="8">
                  <c:v>25.14914719920801</c:v>
                </c:pt>
              </c:numCache>
            </c:numRef>
          </c:val>
          <c:extLst xmlns:c16r2="http://schemas.microsoft.com/office/drawing/2015/06/chart">
            <c:ext xmlns:c16="http://schemas.microsoft.com/office/drawing/2014/chart" uri="{C3380CC4-5D6E-409C-BE32-E72D297353CC}">
              <c16:uniqueId val="{00000002-F0B1-4CAF-9128-0D12CE5077E4}"/>
            </c:ext>
          </c:extLst>
        </c:ser>
        <c:ser>
          <c:idx val="3"/>
          <c:order val="3"/>
          <c:tx>
            <c:strRef>
              <c:f>RESULTS!$B$1876</c:f>
              <c:strCache>
                <c:ptCount val="1"/>
                <c:pt idx="0">
                  <c:v>Micro-CHP</c:v>
                </c:pt>
              </c:strCache>
            </c:strRef>
          </c:tx>
          <c:spPr>
            <a:solidFill>
              <a:srgbClr val="7F7F7F"/>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RESULTS!$C$1876:$K$1876</c:f>
              <c:numCache>
                <c:formatCode>0.0</c:formatCode>
                <c:ptCount val="9"/>
                <c:pt idx="0">
                  <c:v>0.0</c:v>
                </c:pt>
                <c:pt idx="1">
                  <c:v>1.0742086E-5</c:v>
                </c:pt>
                <c:pt idx="2">
                  <c:v>1.7040192E-5</c:v>
                </c:pt>
                <c:pt idx="3">
                  <c:v>2.778068E-5</c:v>
                </c:pt>
                <c:pt idx="4">
                  <c:v>7.3096271E-5</c:v>
                </c:pt>
                <c:pt idx="5">
                  <c:v>0.00013905849</c:v>
                </c:pt>
                <c:pt idx="6">
                  <c:v>0.000183670889</c:v>
                </c:pt>
                <c:pt idx="7">
                  <c:v>12.107331985224</c:v>
                </c:pt>
                <c:pt idx="8">
                  <c:v>11.899778833086</c:v>
                </c:pt>
              </c:numCache>
            </c:numRef>
          </c:val>
          <c:extLst xmlns:c16r2="http://schemas.microsoft.com/office/drawing/2015/06/chart">
            <c:ext xmlns:c16="http://schemas.microsoft.com/office/drawing/2014/chart" uri="{C3380CC4-5D6E-409C-BE32-E72D297353CC}">
              <c16:uniqueId val="{00000003-F0B1-4CAF-9128-0D12CE5077E4}"/>
            </c:ext>
          </c:extLst>
        </c:ser>
        <c:ser>
          <c:idx val="4"/>
          <c:order val="4"/>
          <c:tx>
            <c:strRef>
              <c:f>RESULTS!$B$1877</c:f>
              <c:strCache>
                <c:ptCount val="1"/>
                <c:pt idx="0">
                  <c:v>District heating</c:v>
                </c:pt>
              </c:strCache>
            </c:strRef>
          </c:tx>
          <c:spPr>
            <a:solidFill>
              <a:srgbClr val="FFC000"/>
            </a:solidFill>
            <a:ln w="3175">
              <a:solidFill>
                <a:srgbClr val="000000"/>
              </a:solidFill>
              <a:prstDash val="solid"/>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RESULTS!$C$1877:$K$1877</c:f>
              <c:numCache>
                <c:formatCode>0.0</c:formatCode>
                <c:ptCount val="9"/>
                <c:pt idx="0">
                  <c:v>10.699406867075</c:v>
                </c:pt>
                <c:pt idx="1">
                  <c:v>15.817972414638</c:v>
                </c:pt>
                <c:pt idx="2">
                  <c:v>22.48989593052099</c:v>
                </c:pt>
                <c:pt idx="3">
                  <c:v>23.014299377703</c:v>
                </c:pt>
                <c:pt idx="4">
                  <c:v>22.24863297413499</c:v>
                </c:pt>
                <c:pt idx="5">
                  <c:v>21.396791354551</c:v>
                </c:pt>
                <c:pt idx="6">
                  <c:v>28.502127165443</c:v>
                </c:pt>
                <c:pt idx="7">
                  <c:v>32.766091804676</c:v>
                </c:pt>
                <c:pt idx="8">
                  <c:v>47.48781350856</c:v>
                </c:pt>
              </c:numCache>
            </c:numRef>
          </c:val>
          <c:extLst xmlns:c16r2="http://schemas.microsoft.com/office/drawing/2015/06/chart">
            <c:ext xmlns:c16="http://schemas.microsoft.com/office/drawing/2014/chart" uri="{C3380CC4-5D6E-409C-BE32-E72D297353CC}">
              <c16:uniqueId val="{00000004-F0B1-4CAF-9128-0D12CE5077E4}"/>
            </c:ext>
          </c:extLst>
        </c:ser>
        <c:ser>
          <c:idx val="5"/>
          <c:order val="5"/>
          <c:tx>
            <c:strRef>
              <c:f>RESULTS!$B$1878</c:f>
              <c:strCache>
                <c:ptCount val="1"/>
                <c:pt idx="0">
                  <c:v>Other</c:v>
                </c:pt>
              </c:strCache>
            </c:strRef>
          </c:tx>
          <c:spPr>
            <a:ln>
              <a:solidFill>
                <a:sysClr val="windowText" lastClr="000000"/>
              </a:solidFill>
            </a:ln>
          </c:spPr>
          <c:cat>
            <c:numRef>
              <c:f>RESULTS!$C$1872:$K$1872</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RESULTS!$C$1878:$K$1878</c:f>
              <c:numCache>
                <c:formatCode>0.0</c:formatCode>
                <c:ptCount val="9"/>
                <c:pt idx="0">
                  <c:v>176.128381789783</c:v>
                </c:pt>
                <c:pt idx="1">
                  <c:v>157.573215067705</c:v>
                </c:pt>
                <c:pt idx="2">
                  <c:v>138.1536129220701</c:v>
                </c:pt>
                <c:pt idx="3">
                  <c:v>126.1703347242991</c:v>
                </c:pt>
                <c:pt idx="4">
                  <c:v>119.3209867797492</c:v>
                </c:pt>
                <c:pt idx="5">
                  <c:v>112.861833825513</c:v>
                </c:pt>
                <c:pt idx="6">
                  <c:v>101.447618545728</c:v>
                </c:pt>
                <c:pt idx="7">
                  <c:v>104.299747755422</c:v>
                </c:pt>
                <c:pt idx="8">
                  <c:v>102.2591685107571</c:v>
                </c:pt>
              </c:numCache>
            </c:numRef>
          </c:val>
          <c:extLst xmlns:c16r2="http://schemas.microsoft.com/office/drawing/2015/06/chart">
            <c:ext xmlns:c16="http://schemas.microsoft.com/office/drawing/2014/chart" uri="{C3380CC4-5D6E-409C-BE32-E72D297353CC}">
              <c16:uniqueId val="{00000005-F0B1-4CAF-9128-0D12CE5077E4}"/>
            </c:ext>
          </c:extLst>
        </c:ser>
        <c:dLbls>
          <c:showLegendKey val="0"/>
          <c:showVal val="0"/>
          <c:showCatName val="0"/>
          <c:showSerName val="0"/>
          <c:showPercent val="0"/>
          <c:showBubbleSize val="0"/>
        </c:dLbls>
        <c:axId val="2110535560"/>
        <c:axId val="2110541048"/>
      </c:areaChart>
      <c:catAx>
        <c:axId val="2110535560"/>
        <c:scaling>
          <c:orientation val="minMax"/>
        </c:scaling>
        <c:delete val="1"/>
        <c:axPos val="b"/>
        <c:numFmt formatCode="General" sourceLinked="1"/>
        <c:majorTickMark val="out"/>
        <c:minorTickMark val="none"/>
        <c:tickLblPos val="nextTo"/>
        <c:crossAx val="2110541048"/>
        <c:crosses val="autoZero"/>
        <c:auto val="1"/>
        <c:lblAlgn val="ctr"/>
        <c:lblOffset val="100"/>
        <c:noMultiLvlLbl val="0"/>
      </c:catAx>
      <c:valAx>
        <c:axId val="2110541048"/>
        <c:scaling>
          <c:orientation val="minMax"/>
        </c:scaling>
        <c:delete val="1"/>
        <c:axPos val="l"/>
        <c:majorGridlines>
          <c:spPr>
            <a:ln w="3175">
              <a:solidFill>
                <a:srgbClr val="C0C0C0"/>
              </a:solidFill>
              <a:prstDash val="lgDash"/>
            </a:ln>
          </c:spPr>
        </c:majorGridlines>
        <c:numFmt formatCode="#,##0" sourceLinked="0"/>
        <c:majorTickMark val="out"/>
        <c:minorTickMark val="none"/>
        <c:tickLblPos val="nextTo"/>
        <c:crossAx val="2110535560"/>
        <c:crosses val="autoZero"/>
        <c:crossBetween val="midCat"/>
      </c:valAx>
      <c:spPr>
        <a:solidFill>
          <a:srgbClr val="FFFFFF"/>
        </a:solidFill>
        <a:ln w="25400">
          <a:noFill/>
        </a:ln>
      </c:spPr>
    </c:plotArea>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D140DBC-B41C-774C-A6D4-27034D218954}" type="datetime1">
              <a:rPr lang="en-US"/>
              <a:pPr/>
              <a:t>24/02/21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D50F949-7D16-E642-B0B8-40DBF745EE25}" type="slidenum">
              <a:rPr lang="en-US"/>
              <a:pPr/>
              <a:t>‹#›</a:t>
            </a:fld>
            <a:endParaRPr lang="en-US" dirty="0"/>
          </a:p>
        </p:txBody>
      </p:sp>
    </p:spTree>
    <p:extLst>
      <p:ext uri="{BB962C8B-B14F-4D97-AF65-F5344CB8AC3E}">
        <p14:creationId xmlns:p14="http://schemas.microsoft.com/office/powerpoint/2010/main" val="4079644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216D43A-8C00-C34F-BFA5-41907F20B8F5}" type="datetime1">
              <a:rPr lang="en-US"/>
              <a:pPr/>
              <a:t>24/02/21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7F6B2E-1135-F147-B93F-BE8D60A385F4}" type="slidenum">
              <a:rPr lang="en-US"/>
              <a:pPr/>
              <a:t>‹#›</a:t>
            </a:fld>
            <a:endParaRPr lang="en-US" dirty="0"/>
          </a:p>
        </p:txBody>
      </p:sp>
    </p:spTree>
    <p:extLst>
      <p:ext uri="{BB962C8B-B14F-4D97-AF65-F5344CB8AC3E}">
        <p14:creationId xmlns:p14="http://schemas.microsoft.com/office/powerpoint/2010/main" val="372373748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Kensal_Green_Cemetery" TargetMode="External"/><Relationship Id="rId4" Type="http://schemas.openxmlformats.org/officeDocument/2006/relationships/hyperlink" Target="https://en.wikipedia.org/wiki/Beckton" TargetMode="External"/><Relationship Id="rId5" Type="http://schemas.openxmlformats.org/officeDocument/2006/relationships/hyperlink" Target="https://en.wikipedia.org/wiki/Beckton_Gas_Works"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F6B2E-1135-F147-B93F-BE8D60A385F4}" type="slidenum">
              <a:rPr lang="en-US" smtClean="0"/>
              <a:pPr/>
              <a:t>1</a:t>
            </a:fld>
            <a:endParaRPr lang="en-US" dirty="0"/>
          </a:p>
        </p:txBody>
      </p:sp>
    </p:spTree>
    <p:extLst>
      <p:ext uri="{BB962C8B-B14F-4D97-AF65-F5344CB8AC3E}">
        <p14:creationId xmlns:p14="http://schemas.microsoft.com/office/powerpoint/2010/main" val="336677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Originally </a:t>
            </a:r>
            <a:r>
              <a:rPr lang="en-GB" b="0" dirty="0"/>
              <a:t>Friedrich Albrecht </a:t>
            </a:r>
            <a:r>
              <a:rPr lang="en-GB" b="0" dirty="0" err="1"/>
              <a:t>Winzer</a:t>
            </a:r>
            <a:endParaRPr lang="en-GB" b="0" dirty="0"/>
          </a:p>
          <a:p>
            <a:endParaRPr lang="en-GB" b="0" dirty="0"/>
          </a:p>
          <a:p>
            <a:r>
              <a:rPr lang="en-US" dirty="0"/>
              <a:t>A green plaque on Pall Mall in London marks the site of Winsor's first demonstration, and there is a memorial to him in </a:t>
            </a:r>
            <a:r>
              <a:rPr lang="en-US" dirty="0">
                <a:hlinkClick r:id="rId3" tooltip="Kensal Green Cemetery"/>
              </a:rPr>
              <a:t>Kensal Green Cemetery</a:t>
            </a:r>
            <a:r>
              <a:rPr lang="en-US" dirty="0"/>
              <a:t>. Winsor Terrace in </a:t>
            </a:r>
            <a:r>
              <a:rPr lang="en-US" dirty="0">
                <a:hlinkClick r:id="rId4" tooltip="Beckton"/>
              </a:rPr>
              <a:t>Beckton</a:t>
            </a:r>
            <a:r>
              <a:rPr lang="en-US" dirty="0"/>
              <a:t>, the former approach road to </a:t>
            </a:r>
            <a:r>
              <a:rPr lang="en-US" dirty="0">
                <a:hlinkClick r:id="rId5" tooltip="Beckton Gas Works"/>
              </a:rPr>
              <a:t>Beckton Gas Works</a:t>
            </a:r>
            <a:r>
              <a:rPr lang="en-US" dirty="0"/>
              <a:t>, is named in his </a:t>
            </a:r>
            <a:r>
              <a:rPr lang="en-US" dirty="0" err="1"/>
              <a:t>honour</a:t>
            </a:r>
            <a:r>
              <a:rPr lang="en-US" dirty="0"/>
              <a:t>. </a:t>
            </a:r>
            <a:endParaRPr lang="en-GB" b="0" dirty="0"/>
          </a:p>
        </p:txBody>
      </p:sp>
      <p:sp>
        <p:nvSpPr>
          <p:cNvPr id="4" name="Slide Number Placeholder 3"/>
          <p:cNvSpPr>
            <a:spLocks noGrp="1"/>
          </p:cNvSpPr>
          <p:nvPr>
            <p:ph type="sldNum" sz="quarter" idx="5"/>
          </p:nvPr>
        </p:nvSpPr>
        <p:spPr/>
        <p:txBody>
          <a:bodyPr/>
          <a:lstStyle/>
          <a:p>
            <a:fld id="{547F6B2E-1135-F147-B93F-BE8D60A385F4}" type="slidenum">
              <a:rPr lang="en-US" smtClean="0"/>
              <a:pPr/>
              <a:t>2</a:t>
            </a:fld>
            <a:endParaRPr lang="en-US" dirty="0"/>
          </a:p>
        </p:txBody>
      </p:sp>
    </p:spTree>
    <p:extLst>
      <p:ext uri="{BB962C8B-B14F-4D97-AF65-F5344CB8AC3E}">
        <p14:creationId xmlns:p14="http://schemas.microsoft.com/office/powerpoint/2010/main" val="218424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7F6B2E-1135-F147-B93F-BE8D60A385F4}" type="slidenum">
              <a:rPr lang="en-US" smtClean="0"/>
              <a:pPr/>
              <a:t>4</a:t>
            </a:fld>
            <a:endParaRPr lang="en-US"/>
          </a:p>
        </p:txBody>
      </p:sp>
    </p:spTree>
    <p:extLst>
      <p:ext uri="{BB962C8B-B14F-4D97-AF65-F5344CB8AC3E}">
        <p14:creationId xmlns:p14="http://schemas.microsoft.com/office/powerpoint/2010/main" val="153104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Fuel cell cars are being commercialised</a:t>
            </a:r>
          </a:p>
        </p:txBody>
      </p:sp>
      <p:sp>
        <p:nvSpPr>
          <p:cNvPr id="4" name="Slide Number Placeholder 3"/>
          <p:cNvSpPr>
            <a:spLocks noGrp="1"/>
          </p:cNvSpPr>
          <p:nvPr>
            <p:ph type="sldNum" sz="quarter" idx="5"/>
          </p:nvPr>
        </p:nvSpPr>
        <p:spPr/>
        <p:txBody>
          <a:bodyPr/>
          <a:lstStyle/>
          <a:p>
            <a:fld id="{547F6B2E-1135-F147-B93F-BE8D60A385F4}" type="slidenum">
              <a:rPr lang="en-US" smtClean="0"/>
              <a:pPr/>
              <a:t>7</a:t>
            </a:fld>
            <a:endParaRPr lang="en-US" dirty="0"/>
          </a:p>
        </p:txBody>
      </p:sp>
    </p:spTree>
    <p:extLst>
      <p:ext uri="{BB962C8B-B14F-4D97-AF65-F5344CB8AC3E}">
        <p14:creationId xmlns:p14="http://schemas.microsoft.com/office/powerpoint/2010/main" val="156246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Truths and half-truths, leading to a conspiracy theory: it’s a fossil fuel industry con (which is partly correct – the fossil fuel industry is pushing it, but that doesn’t mean it is a bad option).</a:t>
            </a:r>
          </a:p>
        </p:txBody>
      </p:sp>
      <p:sp>
        <p:nvSpPr>
          <p:cNvPr id="4" name="Slide Number Placeholder 3"/>
          <p:cNvSpPr>
            <a:spLocks noGrp="1"/>
          </p:cNvSpPr>
          <p:nvPr>
            <p:ph type="sldNum" sz="quarter" idx="5"/>
          </p:nvPr>
        </p:nvSpPr>
        <p:spPr/>
        <p:txBody>
          <a:bodyPr/>
          <a:lstStyle/>
          <a:p>
            <a:fld id="{547F6B2E-1135-F147-B93F-BE8D60A385F4}" type="slidenum">
              <a:rPr lang="en-US" smtClean="0"/>
              <a:pPr/>
              <a:t>9</a:t>
            </a:fld>
            <a:endParaRPr lang="en-US" dirty="0"/>
          </a:p>
        </p:txBody>
      </p:sp>
    </p:spTree>
    <p:extLst>
      <p:ext uri="{BB962C8B-B14F-4D97-AF65-F5344CB8AC3E}">
        <p14:creationId xmlns:p14="http://schemas.microsoft.com/office/powerpoint/2010/main" val="278201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ICEs are increasingly mild hybrid electric vehicles (MHEVs), which have relatively tiny batteries and whose </a:t>
            </a:r>
            <a:r>
              <a:rPr lang="en-US" dirty="0"/>
              <a:t>electric motor lacks the power to propel the car without the thermal engine.  They can </a:t>
            </a:r>
            <a:r>
              <a:rPr lang="en-GB" dirty="0"/>
              <a:t>operate on battery when the car is stopped.  Since the car cannot operate on the electric motor alone, they are not classed as ICE rather than hybrid vehicles in these statistics.  They have accounted for around 16% of ICE vehicle sales in 2020/21 to date.</a:t>
            </a:r>
          </a:p>
        </p:txBody>
      </p:sp>
      <p:sp>
        <p:nvSpPr>
          <p:cNvPr id="4" name="Slide Number Placeholder 3"/>
          <p:cNvSpPr>
            <a:spLocks noGrp="1"/>
          </p:cNvSpPr>
          <p:nvPr>
            <p:ph type="sldNum" sz="quarter" idx="5"/>
          </p:nvPr>
        </p:nvSpPr>
        <p:spPr/>
        <p:txBody>
          <a:bodyPr/>
          <a:lstStyle/>
          <a:p>
            <a:fld id="{547F6B2E-1135-F147-B93F-BE8D60A385F4}" type="slidenum">
              <a:rPr lang="en-US" smtClean="0"/>
              <a:pPr/>
              <a:t>12</a:t>
            </a:fld>
            <a:endParaRPr lang="en-US" dirty="0"/>
          </a:p>
        </p:txBody>
      </p:sp>
    </p:spTree>
    <p:extLst>
      <p:ext uri="{BB962C8B-B14F-4D97-AF65-F5344CB8AC3E}">
        <p14:creationId xmlns:p14="http://schemas.microsoft.com/office/powerpoint/2010/main" val="314148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687D62-53D1-4A84-953C-7C9E014953DF}" type="slidenum">
              <a:rPr lang="en-GB" smtClean="0"/>
              <a:t>18</a:t>
            </a:fld>
            <a:endParaRPr lang="en-GB"/>
          </a:p>
        </p:txBody>
      </p:sp>
    </p:spTree>
    <p:extLst>
      <p:ext uri="{BB962C8B-B14F-4D97-AF65-F5344CB8AC3E}">
        <p14:creationId xmlns:p14="http://schemas.microsoft.com/office/powerpoint/2010/main" val="189841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F6B2E-1135-F147-B93F-BE8D60A385F4}" type="slidenum">
              <a:rPr lang="en-US" smtClean="0"/>
              <a:pPr/>
              <a:t>26</a:t>
            </a:fld>
            <a:endParaRPr lang="en-US" dirty="0"/>
          </a:p>
        </p:txBody>
      </p:sp>
    </p:spTree>
    <p:extLst>
      <p:ext uri="{BB962C8B-B14F-4D97-AF65-F5344CB8AC3E}">
        <p14:creationId xmlns:p14="http://schemas.microsoft.com/office/powerpoint/2010/main" val="107803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19E199-728D-4F86-966E-D09446092810}" type="slidenum">
              <a:rPr lang="en-GB" smtClean="0"/>
              <a:t>30</a:t>
            </a:fld>
            <a:endParaRPr lang="en-GB"/>
          </a:p>
        </p:txBody>
      </p:sp>
    </p:spTree>
    <p:extLst>
      <p:ext uri="{BB962C8B-B14F-4D97-AF65-F5344CB8AC3E}">
        <p14:creationId xmlns:p14="http://schemas.microsoft.com/office/powerpoint/2010/main" val="313439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93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2pPr>
              <a:defRPr sz="1800"/>
            </a:lvl2pPr>
            <a:lvl3pPr>
              <a:defRPr sz="18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306F458C-7A4A-794A-9250-1326495CCA70}" type="slidenum">
              <a:rPr lang="en-US"/>
              <a:pPr/>
              <a:t>‹#›</a:t>
            </a:fld>
            <a:endParaRPr lang="en-US" dirty="0"/>
          </a:p>
        </p:txBody>
      </p:sp>
    </p:spTree>
    <p:extLst>
      <p:ext uri="{BB962C8B-B14F-4D97-AF65-F5344CB8AC3E}">
        <p14:creationId xmlns:p14="http://schemas.microsoft.com/office/powerpoint/2010/main" val="407154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97663" y="908050"/>
            <a:ext cx="2122487" cy="5257800"/>
          </a:xfrm>
        </p:spPr>
        <p:txBody>
          <a:bodyPr vert="eaVert"/>
          <a:lstStyle>
            <a:lvl1pPr>
              <a:defRPr sz="1800"/>
            </a:lvl1pPr>
          </a:lstStyle>
          <a:p>
            <a:r>
              <a:rPr lang="en-US" dirty="0"/>
              <a:t>CLICK TO EDIT MASTER TITLE STYLE</a:t>
            </a:r>
          </a:p>
        </p:txBody>
      </p:sp>
      <p:sp>
        <p:nvSpPr>
          <p:cNvPr id="3" name="Vertical Text Placeholder 2"/>
          <p:cNvSpPr>
            <a:spLocks noGrp="1"/>
          </p:cNvSpPr>
          <p:nvPr>
            <p:ph type="body" orient="vert" idx="1"/>
          </p:nvPr>
        </p:nvSpPr>
        <p:spPr>
          <a:xfrm>
            <a:off x="330200" y="908050"/>
            <a:ext cx="6215063" cy="5257800"/>
          </a:xfrm>
        </p:spPr>
        <p:txBody>
          <a:bodyPr vert="eaVert"/>
          <a:lstStyle>
            <a:lvl3pPr>
              <a:defRPr sz="18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2D902AF7-F166-5146-AAEE-271162F7FB93}" type="slidenum">
              <a:rPr lang="en-US"/>
              <a:pPr/>
              <a:t>‹#›</a:t>
            </a:fld>
            <a:endParaRPr lang="en-US" dirty="0"/>
          </a:p>
        </p:txBody>
      </p:sp>
    </p:spTree>
    <p:extLst>
      <p:ext uri="{BB962C8B-B14F-4D97-AF65-F5344CB8AC3E}">
        <p14:creationId xmlns:p14="http://schemas.microsoft.com/office/powerpoint/2010/main" val="153890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28" y="836712"/>
            <a:ext cx="8489950" cy="1008063"/>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323528" y="1988840"/>
            <a:ext cx="8489950" cy="4176712"/>
          </a:xfrm>
        </p:spPr>
        <p:txBody>
          <a:bodyPr/>
          <a:lstStyle>
            <a:lvl3pPr>
              <a:defRPr sz="18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4FCAA571-2F4C-5444-B6EC-E5B3CA5809C4}" type="slidenum">
              <a:rPr lang="en-US"/>
              <a:pPr/>
              <a:t>‹#›</a:t>
            </a:fld>
            <a:endParaRPr lang="en-US" dirty="0"/>
          </a:p>
        </p:txBody>
      </p:sp>
    </p:spTree>
    <p:extLst>
      <p:ext uri="{BB962C8B-B14F-4D97-AF65-F5344CB8AC3E}">
        <p14:creationId xmlns:p14="http://schemas.microsoft.com/office/powerpoint/2010/main" val="265661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528" y="4581128"/>
            <a:ext cx="8171185" cy="1187847"/>
          </a:xfrm>
        </p:spPr>
        <p:txBody>
          <a:bodyPr/>
          <a:lstStyle>
            <a:lvl1pPr algn="l">
              <a:defRPr sz="2400" b="0" cap="all"/>
            </a:lvl1pPr>
          </a:lstStyle>
          <a:p>
            <a:r>
              <a:rPr lang="en-GB" dirty="0"/>
              <a:t>Click to edit Master title style</a:t>
            </a:r>
            <a:endParaRPr lang="en-US" dirty="0"/>
          </a:p>
        </p:txBody>
      </p:sp>
      <p:sp>
        <p:nvSpPr>
          <p:cNvPr id="3" name="Text Placeholder 2"/>
          <p:cNvSpPr>
            <a:spLocks noGrp="1"/>
          </p:cNvSpPr>
          <p:nvPr>
            <p:ph type="body" idx="1"/>
          </p:nvPr>
        </p:nvSpPr>
        <p:spPr>
          <a:xfrm>
            <a:off x="323528" y="2906713"/>
            <a:ext cx="817118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AEE03B97-C0D1-A345-922F-3520C7A87BCE}" type="slidenum">
              <a:rPr lang="en-US"/>
              <a:pPr/>
              <a:t>‹#›</a:t>
            </a:fld>
            <a:endParaRPr lang="en-US" dirty="0"/>
          </a:p>
        </p:txBody>
      </p:sp>
    </p:spTree>
    <p:extLst>
      <p:ext uri="{BB962C8B-B14F-4D97-AF65-F5344CB8AC3E}">
        <p14:creationId xmlns:p14="http://schemas.microsoft.com/office/powerpoint/2010/main" val="20231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394" y="908720"/>
            <a:ext cx="8497756" cy="1008063"/>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2400"/>
            </a:lvl1pPr>
          </a:lstStyle>
          <a:p>
            <a:r>
              <a:rPr lang="en-US" dirty="0"/>
              <a:t>CLICK TO EDIT MASTER TITLE STYLE</a:t>
            </a:r>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A369143F-90AC-5544-8620-2C6C9CFADC9C}" type="slidenum">
              <a:rPr lang="en-US"/>
              <a:pPr/>
              <a:t>‹#›</a:t>
            </a:fld>
            <a:endParaRPr lang="en-US" dirty="0"/>
          </a:p>
        </p:txBody>
      </p:sp>
    </p:spTree>
    <p:extLst>
      <p:ext uri="{BB962C8B-B14F-4D97-AF65-F5344CB8AC3E}">
        <p14:creationId xmlns:p14="http://schemas.microsoft.com/office/powerpoint/2010/main" val="262489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09CEA0B1-B008-AD46-B713-1A70EC6C2461}" type="slidenum">
              <a:rPr lang="en-US"/>
              <a:pPr/>
              <a:t>‹#›</a:t>
            </a:fld>
            <a:endParaRPr lang="en-US" dirty="0"/>
          </a:p>
        </p:txBody>
      </p:sp>
    </p:spTree>
    <p:extLst>
      <p:ext uri="{BB962C8B-B14F-4D97-AF65-F5344CB8AC3E}">
        <p14:creationId xmlns:p14="http://schemas.microsoft.com/office/powerpoint/2010/main" val="344402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168262EF-39D7-F147-B2A4-3B5A6DEB1E46}" type="slidenum">
              <a:rPr lang="en-US"/>
              <a:pPr/>
              <a:t>‹#›</a:t>
            </a:fld>
            <a:endParaRPr lang="en-US" dirty="0"/>
          </a:p>
        </p:txBody>
      </p:sp>
    </p:spTree>
    <p:extLst>
      <p:ext uri="{BB962C8B-B14F-4D97-AF65-F5344CB8AC3E}">
        <p14:creationId xmlns:p14="http://schemas.microsoft.com/office/powerpoint/2010/main" val="101014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F9F64E5-A45F-E547-B1A3-C8F55008FA1F}" type="slidenum">
              <a:rPr lang="en-US"/>
              <a:pPr/>
              <a:t>‹#›</a:t>
            </a:fld>
            <a:endParaRPr lang="en-US" dirty="0"/>
          </a:p>
        </p:txBody>
      </p:sp>
    </p:spTree>
    <p:extLst>
      <p:ext uri="{BB962C8B-B14F-4D97-AF65-F5344CB8AC3E}">
        <p14:creationId xmlns:p14="http://schemas.microsoft.com/office/powerpoint/2010/main" val="22483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6CCD63B-5FC0-FF47-AD7E-014EB6612038}" type="slidenum">
              <a:rPr lang="en-US"/>
              <a:pPr/>
              <a:t>‹#›</a:t>
            </a:fld>
            <a:endParaRPr lang="en-US" dirty="0"/>
          </a:p>
        </p:txBody>
      </p:sp>
    </p:spTree>
    <p:extLst>
      <p:ext uri="{BB962C8B-B14F-4D97-AF65-F5344CB8AC3E}">
        <p14:creationId xmlns:p14="http://schemas.microsoft.com/office/powerpoint/2010/main" val="138938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6955160" cy="642194"/>
          </a:xfrm>
        </p:spPr>
        <p:txBody>
          <a:bodyPr anchor="b"/>
          <a:lstStyle>
            <a:lvl1pPr algn="l">
              <a:defRPr sz="2000" b="0"/>
            </a:lvl1pPr>
          </a:lstStyle>
          <a:p>
            <a:r>
              <a:rPr lang="en-GB"/>
              <a:t>Click to edit Master title style</a:t>
            </a:r>
            <a:endParaRPr lang="en-US" dirty="0"/>
          </a:p>
        </p:txBody>
      </p:sp>
      <p:sp>
        <p:nvSpPr>
          <p:cNvPr id="3" name="Picture Placeholder 2"/>
          <p:cNvSpPr>
            <a:spLocks noGrp="1"/>
          </p:cNvSpPr>
          <p:nvPr>
            <p:ph type="pic" idx="1"/>
          </p:nvPr>
        </p:nvSpPr>
        <p:spPr>
          <a:xfrm>
            <a:off x="323528" y="612775"/>
            <a:ext cx="69551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23528" y="5517232"/>
            <a:ext cx="695516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65BE2E8-DC61-9249-B2E8-84F73F68C256}" type="slidenum">
              <a:rPr lang="en-US"/>
              <a:pPr/>
              <a:t>‹#›</a:t>
            </a:fld>
            <a:endParaRPr lang="en-US" dirty="0"/>
          </a:p>
        </p:txBody>
      </p:sp>
    </p:spTree>
    <p:extLst>
      <p:ext uri="{BB962C8B-B14F-4D97-AF65-F5344CB8AC3E}">
        <p14:creationId xmlns:p14="http://schemas.microsoft.com/office/powerpoint/2010/main" val="832957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900000"/>
            <a:ext cx="8489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79512" y="1980000"/>
            <a:ext cx="84899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100392" y="6525344"/>
            <a:ext cx="1008062" cy="28820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9FFEC7AD-152C-244A-98BF-87ED26BFE5B4}" type="slidenum">
              <a:rPr lang="en-US"/>
              <a:pPr/>
              <a:t>‹#›</a:t>
            </a:fld>
            <a:endParaRPr lang="en-US" dirty="0"/>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2064"/>
          </a:xfrm>
          <a:prstGeom prst="rect">
            <a:avLst/>
          </a:prstGeom>
        </p:spPr>
      </p:pic>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spcBef>
          <a:spcPct val="0"/>
        </a:spcBef>
        <a:spcAft>
          <a:spcPct val="0"/>
        </a:spcAft>
        <a:defRPr sz="2400">
          <a:solidFill>
            <a:schemeClr val="tx2"/>
          </a:solidFill>
          <a:latin typeface="+mj-lt"/>
          <a:ea typeface="+mj-ea"/>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slideLayout" Target="../slideLayouts/slideLayout2.xml"/><Relationship Id="rId5" Type="http://schemas.openxmlformats.org/officeDocument/2006/relationships/notesSlide" Target="../notesSlides/notesSlide7.xml"/><Relationship Id="rId6" Type="http://schemas.openxmlformats.org/officeDocument/2006/relationships/oleObject" Target="../embeddings/oleObject1.bin"/><Relationship Id="rId7" Type="http://schemas.openxmlformats.org/officeDocument/2006/relationships/image" Target="../media/image31.emf"/><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vmlDrawing" Target="../drawings/vmlDrawing1.vml"/><Relationship Id="rId2"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mailto:p.dodds@ucl.ac.uk" TargetMode="External"/><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greenallianceblog.org.uk/2021/02/11/pursuing-the-hydrogen-economy-as-a-climate-solution-will-be-a-big-mista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DB57FD4-3392-4654-B815-CCE1EC421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 y="476672"/>
            <a:ext cx="9144000" cy="63761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10412"/>
          </a:xfrm>
          <a:prstGeom prst="rect">
            <a:avLst/>
          </a:prstGeom>
        </p:spPr>
      </p:pic>
      <p:sp>
        <p:nvSpPr>
          <p:cNvPr id="8" name="Title 1"/>
          <p:cNvSpPr txBox="1">
            <a:spLocks/>
          </p:cNvSpPr>
          <p:nvPr/>
        </p:nvSpPr>
        <p:spPr>
          <a:xfrm>
            <a:off x="1727684" y="2708919"/>
            <a:ext cx="5688632" cy="720081"/>
          </a:xfrm>
          <a:prstGeom prst="rect">
            <a:avLst/>
          </a:prstGeom>
          <a:solidFill>
            <a:srgbClr val="FFEAC1">
              <a:alpha val="80000"/>
            </a:srgbClr>
          </a:solidFill>
        </p:spPr>
        <p:style>
          <a:lnRef idx="2">
            <a:schemeClr val="dk1"/>
          </a:lnRef>
          <a:fillRef idx="1">
            <a:schemeClr val="lt1"/>
          </a:fillRef>
          <a:effectRef idx="0">
            <a:schemeClr val="dk1"/>
          </a:effectRef>
          <a:fontRef idx="minor">
            <a:schemeClr val="dk1"/>
          </a:fontRef>
        </p:style>
        <p:txBody>
          <a:bodyPr>
            <a:noAutofit/>
          </a:bodyPr>
          <a:lstStyle>
            <a:lvl1pPr algn="l" rtl="0" eaLnBrk="0" fontAlgn="base" hangingPunct="0">
              <a:spcBef>
                <a:spcPct val="0"/>
              </a:spcBef>
              <a:spcAft>
                <a:spcPct val="0"/>
              </a:spcAft>
              <a:defRPr sz="2400">
                <a:solidFill>
                  <a:schemeClr val="tx2"/>
                </a:solidFill>
                <a:latin typeface="+mj-lt"/>
                <a:ea typeface="+mj-ea"/>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a:lstStyle>
          <a:p>
            <a:pPr algn="ctr"/>
            <a:r>
              <a:rPr lang="en-GB" sz="4000" kern="0" dirty="0"/>
              <a:t>The hydrogen economy</a:t>
            </a:r>
          </a:p>
        </p:txBody>
      </p:sp>
      <p:sp>
        <p:nvSpPr>
          <p:cNvPr id="11" name="Subtitle 2"/>
          <p:cNvSpPr txBox="1">
            <a:spLocks/>
          </p:cNvSpPr>
          <p:nvPr/>
        </p:nvSpPr>
        <p:spPr>
          <a:xfrm>
            <a:off x="2169895" y="4929275"/>
            <a:ext cx="4824536" cy="1092013"/>
          </a:xfrm>
          <a:prstGeom prst="rect">
            <a:avLst/>
          </a:prstGeom>
          <a:solidFill>
            <a:srgbClr val="FFEAC1">
              <a:alpha val="74902"/>
            </a:srgbClr>
          </a:solidFill>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GB" sz="2800" kern="0" dirty="0"/>
              <a:t>Paul Dodds</a:t>
            </a:r>
          </a:p>
          <a:p>
            <a:pPr marL="0" indent="0" algn="ctr">
              <a:buNone/>
            </a:pPr>
            <a:r>
              <a:rPr lang="en-GB" sz="2800" kern="0" dirty="0"/>
              <a:t>University College London</a:t>
            </a:r>
          </a:p>
        </p:txBody>
      </p:sp>
      <p:sp>
        <p:nvSpPr>
          <p:cNvPr id="12" name="TextBox 11"/>
          <p:cNvSpPr txBox="1"/>
          <p:nvPr/>
        </p:nvSpPr>
        <p:spPr>
          <a:xfrm>
            <a:off x="6516217" y="6353710"/>
            <a:ext cx="2617620" cy="461665"/>
          </a:xfrm>
          <a:prstGeom prst="rect">
            <a:avLst/>
          </a:prstGeom>
          <a:noFill/>
        </p:spPr>
        <p:txBody>
          <a:bodyPr wrap="square" rtlCol="0">
            <a:spAutoFit/>
          </a:bodyPr>
          <a:lstStyle/>
          <a:p>
            <a:pPr algn="r"/>
            <a:r>
              <a:rPr lang="en-GB" sz="2400" dirty="0"/>
              <a:t>23 February 2021</a:t>
            </a:r>
          </a:p>
        </p:txBody>
      </p:sp>
    </p:spTree>
    <p:extLst>
      <p:ext uri="{BB962C8B-B14F-4D97-AF65-F5344CB8AC3E}">
        <p14:creationId xmlns:p14="http://schemas.microsoft.com/office/powerpoint/2010/main" val="178645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transport energy derived from renewable energy</a:t>
            </a:r>
          </a:p>
        </p:txBody>
      </p:sp>
      <p:sp>
        <p:nvSpPr>
          <p:cNvPr id="3" name="Content Placeholder 2"/>
          <p:cNvSpPr>
            <a:spLocks noGrp="1"/>
          </p:cNvSpPr>
          <p:nvPr>
            <p:ph idx="1"/>
          </p:nvPr>
        </p:nvSpPr>
        <p:spPr>
          <a:xfrm>
            <a:off x="1403648" y="5913139"/>
            <a:ext cx="6329710" cy="360288"/>
          </a:xfrm>
        </p:spPr>
        <p:txBody>
          <a:bodyPr/>
          <a:lstStyle/>
          <a:p>
            <a:pPr marL="0" indent="0">
              <a:buNone/>
            </a:pPr>
            <a:r>
              <a:rPr lang="en-GB" sz="1600" dirty="0"/>
              <a:t>Ulf </a:t>
            </a:r>
            <a:r>
              <a:rPr lang="en-GB" sz="1600" dirty="0" err="1"/>
              <a:t>Bossel</a:t>
            </a:r>
            <a:r>
              <a:rPr lang="en-GB" sz="1600" dirty="0"/>
              <a:t> (2006) Does a hydrogen economy make sense? IEEE</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949544" y="1340743"/>
            <a:ext cx="7237918" cy="4320480"/>
          </a:xfrm>
          <a:prstGeom prst="rect">
            <a:avLst/>
          </a:prstGeom>
        </p:spPr>
      </p:pic>
      <p:sp>
        <p:nvSpPr>
          <p:cNvPr id="6" name="Multiply 5"/>
          <p:cNvSpPr/>
          <p:nvPr/>
        </p:nvSpPr>
        <p:spPr>
          <a:xfrm>
            <a:off x="2051720" y="3789040"/>
            <a:ext cx="1008112" cy="792088"/>
          </a:xfrm>
          <a:prstGeom prst="mathMultiply">
            <a:avLst>
              <a:gd name="adj1" fmla="val 9939"/>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1907704" y="4941168"/>
            <a:ext cx="1368152" cy="57606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3851920" y="4920466"/>
            <a:ext cx="1368152" cy="57606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5580112" y="4540362"/>
            <a:ext cx="1944216" cy="976869"/>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6083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83968" y="1412776"/>
            <a:ext cx="5282531" cy="2844440"/>
          </a:xfrm>
          <a:prstGeom prst="rect">
            <a:avLst/>
          </a:prstGeom>
        </p:spPr>
      </p:pic>
      <p:sp>
        <p:nvSpPr>
          <p:cNvPr id="2" name="Title 1"/>
          <p:cNvSpPr>
            <a:spLocks noGrp="1"/>
          </p:cNvSpPr>
          <p:nvPr>
            <p:ph type="title"/>
          </p:nvPr>
        </p:nvSpPr>
        <p:spPr/>
        <p:txBody>
          <a:bodyPr/>
          <a:lstStyle/>
          <a:p>
            <a:r>
              <a:rPr lang="en-GB" dirty="0"/>
              <a:t>Markets for different types of vehicle</a:t>
            </a:r>
          </a:p>
        </p:txBody>
      </p:sp>
      <p:sp>
        <p:nvSpPr>
          <p:cNvPr id="3" name="Content Placeholder 2"/>
          <p:cNvSpPr>
            <a:spLocks noGrp="1"/>
          </p:cNvSpPr>
          <p:nvPr>
            <p:ph idx="1"/>
          </p:nvPr>
        </p:nvSpPr>
        <p:spPr>
          <a:xfrm>
            <a:off x="323528" y="1556792"/>
            <a:ext cx="4608512" cy="4176712"/>
          </a:xfrm>
        </p:spPr>
        <p:txBody>
          <a:bodyPr/>
          <a:lstStyle/>
          <a:p>
            <a:r>
              <a:rPr lang="en-GB" sz="2000" dirty="0"/>
              <a:t>Batteries have much higher powertrain efficiencies</a:t>
            </a:r>
          </a:p>
          <a:p>
            <a:r>
              <a:rPr lang="en-GB" sz="2000" dirty="0"/>
              <a:t>But what is the range of a battery electric vehicle?</a:t>
            </a:r>
          </a:p>
          <a:p>
            <a:pPr lvl="1"/>
            <a:r>
              <a:rPr lang="en-GB" sz="1800" dirty="0"/>
              <a:t>Vehicle efficiency (kWh/km) is quite different to powertrain efficiency.  </a:t>
            </a:r>
          </a:p>
          <a:p>
            <a:pPr lvl="1"/>
            <a:r>
              <a:rPr lang="en-GB" sz="1800" dirty="0"/>
              <a:t>Vehicle efficiency depends on the weight of the car.</a:t>
            </a:r>
          </a:p>
          <a:p>
            <a:pPr lvl="1"/>
            <a:r>
              <a:rPr lang="en-GB" sz="1800" dirty="0"/>
              <a:t>Battery vehicles become increasingly heavier as the number of batteries is increased to extend the range – so efficiency is very sensitive to range</a:t>
            </a:r>
          </a:p>
          <a:p>
            <a:endParaRPr lang="en-GB" sz="2000" dirty="0"/>
          </a:p>
          <a:p>
            <a:r>
              <a:rPr lang="en-GB" sz="2000" dirty="0"/>
              <a:t>People aim for the lowest cost rather than the most efficient option</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11</a:t>
            </a:fld>
            <a:endParaRPr lang="en-US" dirty="0"/>
          </a:p>
        </p:txBody>
      </p:sp>
    </p:spTree>
    <p:extLst>
      <p:ext uri="{BB962C8B-B14F-4D97-AF65-F5344CB8AC3E}">
        <p14:creationId xmlns:p14="http://schemas.microsoft.com/office/powerpoint/2010/main" val="283454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Have battery vehicles already cornered the market?</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12</a:t>
            </a:fld>
            <a:endParaRPr lang="en-US" dirty="0"/>
          </a:p>
        </p:txBody>
      </p:sp>
      <p:graphicFrame>
        <p:nvGraphicFramePr>
          <p:cNvPr id="6" name="Chart 5">
            <a:extLst>
              <a:ext uri="{FF2B5EF4-FFF2-40B4-BE49-F238E27FC236}">
                <a16:creationId xmlns:a16="http://schemas.microsoft.com/office/drawing/2014/main" xmlns="" id="{0CF74370-9733-4C00-A10B-B0B00843A612}"/>
              </a:ext>
            </a:extLst>
          </p:cNvPr>
          <p:cNvGraphicFramePr>
            <a:graphicFrameLocks/>
          </p:cNvGraphicFramePr>
          <p:nvPr>
            <p:extLst>
              <p:ext uri="{D42A27DB-BD31-4B8C-83A1-F6EECF244321}">
                <p14:modId xmlns:p14="http://schemas.microsoft.com/office/powerpoint/2010/main" val="3779596536"/>
              </p:ext>
            </p:extLst>
          </p:nvPr>
        </p:nvGraphicFramePr>
        <p:xfrm>
          <a:off x="179512" y="1700808"/>
          <a:ext cx="878497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xmlns="" id="{54A7AD60-03AD-4822-9562-2C20826B51A7}"/>
              </a:ext>
            </a:extLst>
          </p:cNvPr>
          <p:cNvSpPr/>
          <p:nvPr/>
        </p:nvSpPr>
        <p:spPr>
          <a:xfrm>
            <a:off x="7236296" y="4149080"/>
            <a:ext cx="720080" cy="720080"/>
          </a:xfrm>
          <a:prstGeom prst="ellipse">
            <a:avLst/>
          </a:prstGeom>
          <a:noFill/>
          <a:ln w="76200"/>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20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Have battery vehicles already cornered the market?</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13</a:t>
            </a:fld>
            <a:endParaRPr lang="en-US" dirty="0"/>
          </a:p>
        </p:txBody>
      </p:sp>
      <p:graphicFrame>
        <p:nvGraphicFramePr>
          <p:cNvPr id="7" name="Chart 6">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4276778336"/>
              </p:ext>
            </p:extLst>
          </p:nvPr>
        </p:nvGraphicFramePr>
        <p:xfrm>
          <a:off x="343226" y="1556792"/>
          <a:ext cx="8621262"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589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markets for fuel cells</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395536" y="1977792"/>
            <a:ext cx="2647950" cy="1724025"/>
          </a:xfrm>
          <a:prstGeom prst="rect">
            <a:avLst/>
          </a:prstGeom>
        </p:spPr>
      </p:pic>
      <p:pic>
        <p:nvPicPr>
          <p:cNvPr id="8" name="Picture 7"/>
          <p:cNvPicPr>
            <a:picLocks noChangeAspect="1"/>
          </p:cNvPicPr>
          <p:nvPr/>
        </p:nvPicPr>
        <p:blipFill>
          <a:blip r:embed="rId3"/>
          <a:stretch>
            <a:fillRect/>
          </a:stretch>
        </p:blipFill>
        <p:spPr>
          <a:xfrm>
            <a:off x="4211960" y="1435164"/>
            <a:ext cx="4480498" cy="2520280"/>
          </a:xfrm>
          <a:prstGeom prst="rect">
            <a:avLst/>
          </a:prstGeom>
        </p:spPr>
      </p:pic>
      <p:pic>
        <p:nvPicPr>
          <p:cNvPr id="12" name="Picture 11"/>
          <p:cNvPicPr>
            <a:picLocks noChangeAspect="1"/>
          </p:cNvPicPr>
          <p:nvPr/>
        </p:nvPicPr>
        <p:blipFill>
          <a:blip r:embed="rId4"/>
          <a:stretch>
            <a:fillRect/>
          </a:stretch>
        </p:blipFill>
        <p:spPr>
          <a:xfrm>
            <a:off x="395536" y="4113949"/>
            <a:ext cx="3609873" cy="2411395"/>
          </a:xfrm>
          <a:prstGeom prst="rect">
            <a:avLst/>
          </a:prstGeom>
        </p:spPr>
      </p:pic>
      <p:pic>
        <p:nvPicPr>
          <p:cNvPr id="14" name="Picture 13"/>
          <p:cNvPicPr>
            <a:picLocks noChangeAspect="1"/>
          </p:cNvPicPr>
          <p:nvPr/>
        </p:nvPicPr>
        <p:blipFill>
          <a:blip r:embed="rId5"/>
          <a:stretch>
            <a:fillRect/>
          </a:stretch>
        </p:blipFill>
        <p:spPr>
          <a:xfrm>
            <a:off x="4932040" y="4214592"/>
            <a:ext cx="3391373" cy="2210108"/>
          </a:xfrm>
          <a:prstGeom prst="rect">
            <a:avLst/>
          </a:prstGeom>
        </p:spPr>
      </p:pic>
    </p:spTree>
    <p:extLst>
      <p:ext uri="{BB962C8B-B14F-4D97-AF65-F5344CB8AC3E}">
        <p14:creationId xmlns:p14="http://schemas.microsoft.com/office/powerpoint/2010/main" val="83275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Long-term costs and trade-offs for FCEVs and BEVs</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15</a:t>
            </a:fld>
            <a:endParaRPr lang="en-US" dirty="0"/>
          </a:p>
        </p:txBody>
      </p:sp>
      <p:pic>
        <p:nvPicPr>
          <p:cNvPr id="5" name="Picture 4" descr="C:\Users\TiTS\Dropbox\~~DERKHEAD~~\H2FC Fig 4 - Powertrain Cos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640" y="1484784"/>
            <a:ext cx="4909012" cy="4464495"/>
          </a:xfrm>
          <a:prstGeom prst="rect">
            <a:avLst/>
          </a:prstGeom>
          <a:noFill/>
          <a:ln>
            <a:noFill/>
          </a:ln>
        </p:spPr>
      </p:pic>
      <p:sp>
        <p:nvSpPr>
          <p:cNvPr id="6" name="Rectangle 5"/>
          <p:cNvSpPr/>
          <p:nvPr/>
        </p:nvSpPr>
        <p:spPr>
          <a:xfrm>
            <a:off x="4052146" y="6311704"/>
            <a:ext cx="4572000" cy="523220"/>
          </a:xfrm>
          <a:prstGeom prst="rect">
            <a:avLst/>
          </a:prstGeom>
        </p:spPr>
        <p:txBody>
          <a:bodyPr>
            <a:spAutoFit/>
          </a:bodyPr>
          <a:lstStyle/>
          <a:p>
            <a:r>
              <a:rPr lang="en-GB" sz="1400" dirty="0"/>
              <a:t>Dodds PE and Ekins P (2014) A portfolio of powertrains for the UK: An energy systems analysis. IJHE</a:t>
            </a:r>
          </a:p>
        </p:txBody>
      </p:sp>
      <p:sp>
        <p:nvSpPr>
          <p:cNvPr id="7" name="TextBox 6"/>
          <p:cNvSpPr txBox="1"/>
          <p:nvPr/>
        </p:nvSpPr>
        <p:spPr>
          <a:xfrm>
            <a:off x="323528" y="1833464"/>
            <a:ext cx="3312368" cy="501675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Difficult to predict whether battery electric vehicles or fuel cell vehicles will dominate in the future.</a:t>
            </a:r>
          </a:p>
          <a:p>
            <a:pPr marL="285750" indent="-285750">
              <a:spcAft>
                <a:spcPts val="1200"/>
              </a:spcAft>
              <a:buFont typeface="Arial" panose="020B0604020202020204" pitchFamily="34" charset="0"/>
              <a:buChar char="•"/>
            </a:pPr>
            <a:r>
              <a:rPr lang="en-GB" dirty="0"/>
              <a:t>Cost projections are similar.</a:t>
            </a:r>
          </a:p>
          <a:p>
            <a:pPr marL="285750" indent="-285750">
              <a:spcAft>
                <a:spcPts val="1200"/>
              </a:spcAft>
              <a:buFont typeface="Arial" panose="020B0604020202020204" pitchFamily="34" charset="0"/>
              <a:buChar char="•"/>
            </a:pPr>
            <a:r>
              <a:rPr lang="en-GB" dirty="0"/>
              <a:t>Battery-only for city cars and hydrogen plug-in hybrids for family cars and long distances?</a:t>
            </a:r>
          </a:p>
          <a:p>
            <a:pPr marL="285750" indent="-285750">
              <a:spcAft>
                <a:spcPts val="1200"/>
              </a:spcAft>
              <a:buFont typeface="Arial" panose="020B0604020202020204" pitchFamily="34" charset="0"/>
              <a:buChar char="•"/>
            </a:pPr>
            <a:r>
              <a:rPr lang="en-GB" dirty="0"/>
              <a:t>Battery breakthroughs on the horizon (e.g. Li-air) that could tip the balance?</a:t>
            </a:r>
          </a:p>
          <a:p>
            <a:pPr marL="285750" indent="-285750">
              <a:spcAft>
                <a:spcPts val="1200"/>
              </a:spcAft>
              <a:buFont typeface="Arial" panose="020B0604020202020204" pitchFamily="34" charset="0"/>
              <a:buChar char="•"/>
            </a:pPr>
            <a:r>
              <a:rPr lang="en-GB" dirty="0"/>
              <a:t>Super-fast charging?</a:t>
            </a:r>
          </a:p>
          <a:p>
            <a:pPr marL="285750" indent="-285750">
              <a:spcAft>
                <a:spcPts val="1200"/>
              </a:spcAft>
              <a:buFont typeface="Arial" panose="020B0604020202020204" pitchFamily="34" charset="0"/>
              <a:buChar char="•"/>
            </a:pPr>
            <a:r>
              <a:rPr lang="en-GB" b="1" dirty="0"/>
              <a:t>Quality of the service is important</a:t>
            </a:r>
          </a:p>
        </p:txBody>
      </p:sp>
    </p:spTree>
    <p:extLst>
      <p:ext uri="{BB962C8B-B14F-4D97-AF65-F5344CB8AC3E}">
        <p14:creationId xmlns:p14="http://schemas.microsoft.com/office/powerpoint/2010/main" val="265226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Hydrogen production and delivery infrastructure</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16</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964" y="1669980"/>
            <a:ext cx="6563077" cy="497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a:extLst>
              <a:ext uri="{FF2B5EF4-FFF2-40B4-BE49-F238E27FC236}">
                <a16:creationId xmlns:a16="http://schemas.microsoft.com/office/drawing/2014/main" xmlns="" id="{66393560-AD3F-4697-85DB-C62102EB9334}"/>
              </a:ext>
            </a:extLst>
          </p:cNvPr>
          <p:cNvSpPr/>
          <p:nvPr/>
        </p:nvSpPr>
        <p:spPr>
          <a:xfrm>
            <a:off x="6084168" y="1719067"/>
            <a:ext cx="1944216" cy="4135284"/>
          </a:xfrm>
          <a:prstGeom prst="ellipse">
            <a:avLst/>
          </a:prstGeom>
          <a:noFill/>
          <a:ln w="57150">
            <a:solidFill>
              <a:srgbClr val="C90B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57B0C28C-6FFB-4FE3-9782-9DF6C7E50C5D}"/>
              </a:ext>
            </a:extLst>
          </p:cNvPr>
          <p:cNvSpPr txBox="1"/>
          <p:nvPr/>
        </p:nvSpPr>
        <p:spPr>
          <a:xfrm>
            <a:off x="7740327" y="5151287"/>
            <a:ext cx="1728191" cy="1477328"/>
          </a:xfrm>
          <a:prstGeom prst="rect">
            <a:avLst/>
          </a:prstGeom>
          <a:noFill/>
        </p:spPr>
        <p:txBody>
          <a:bodyPr wrap="square" rtlCol="0">
            <a:spAutoFit/>
          </a:bodyPr>
          <a:lstStyle/>
          <a:p>
            <a:r>
              <a:rPr lang="en-GB" dirty="0"/>
              <a:t>Purity and compression needs are often overlooked</a:t>
            </a:r>
          </a:p>
        </p:txBody>
      </p:sp>
    </p:spTree>
    <p:extLst>
      <p:ext uri="{BB962C8B-B14F-4D97-AF65-F5344CB8AC3E}">
        <p14:creationId xmlns:p14="http://schemas.microsoft.com/office/powerpoint/2010/main" val="3234752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536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8148" r="6590" b="3931"/>
          <a:stretch>
            <a:fillRect/>
          </a:stretch>
        </p:blipFill>
        <p:spPr bwMode="auto">
          <a:xfrm>
            <a:off x="27938" y="2348880"/>
            <a:ext cx="2261180" cy="33168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536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3175" r="7921" b="6241"/>
          <a:stretch>
            <a:fillRect/>
          </a:stretch>
        </p:blipFill>
        <p:spPr bwMode="auto">
          <a:xfrm>
            <a:off x="2241174" y="2348880"/>
            <a:ext cx="2258304" cy="3325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3343"/>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l="8636" r="7317" b="4243"/>
          <a:stretch>
            <a:fillRect/>
          </a:stretch>
        </p:blipFill>
        <p:spPr bwMode="auto">
          <a:xfrm>
            <a:off x="4477468" y="2348880"/>
            <a:ext cx="2253535" cy="328638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3342"/>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l="2917" r="3758" b="4207"/>
          <a:stretch>
            <a:fillRect/>
          </a:stretch>
        </p:blipFill>
        <p:spPr bwMode="auto">
          <a:xfrm>
            <a:off x="6722591" y="2336194"/>
            <a:ext cx="2255366" cy="33086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33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29" y="5807756"/>
            <a:ext cx="5972816" cy="995992"/>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4"/>
          <p:cNvSpPr>
            <a:spLocks noGrp="1"/>
          </p:cNvSpPr>
          <p:nvPr>
            <p:ph type="title"/>
          </p:nvPr>
        </p:nvSpPr>
        <p:spPr>
          <a:xfrm>
            <a:off x="457200" y="836712"/>
            <a:ext cx="8229600" cy="1143000"/>
          </a:xfrm>
        </p:spPr>
        <p:txBody>
          <a:bodyPr>
            <a:noAutofit/>
          </a:bodyPr>
          <a:lstStyle/>
          <a:p>
            <a:r>
              <a:rPr lang="en-GB" sz="2800" dirty="0"/>
              <a:t>Cost-optimised infrastructure development in a high hydrogen scenario</a:t>
            </a:r>
          </a:p>
        </p:txBody>
      </p:sp>
      <p:sp>
        <p:nvSpPr>
          <p:cNvPr id="21" name="Striped Right Arrow 20"/>
          <p:cNvSpPr>
            <a:spLocks noChangeAspect="1"/>
          </p:cNvSpPr>
          <p:nvPr/>
        </p:nvSpPr>
        <p:spPr bwMode="auto">
          <a:xfrm>
            <a:off x="1811161" y="3471564"/>
            <a:ext cx="282240" cy="282240"/>
          </a:xfrm>
          <a:prstGeom prst="stripedRightArrow">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dirty="0"/>
          </a:p>
        </p:txBody>
      </p:sp>
      <p:sp>
        <p:nvSpPr>
          <p:cNvPr id="22" name="TextBox 21"/>
          <p:cNvSpPr txBox="1"/>
          <p:nvPr/>
        </p:nvSpPr>
        <p:spPr>
          <a:xfrm>
            <a:off x="2727730" y="1872443"/>
            <a:ext cx="86409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b="1" dirty="0">
                <a:solidFill>
                  <a:srgbClr val="004359"/>
                </a:solidFill>
                <a:effectLst/>
              </a:rPr>
              <a:t>2030</a:t>
            </a:r>
          </a:p>
        </p:txBody>
      </p:sp>
      <p:sp>
        <p:nvSpPr>
          <p:cNvPr id="23" name="TextBox 22"/>
          <p:cNvSpPr txBox="1"/>
          <p:nvPr/>
        </p:nvSpPr>
        <p:spPr>
          <a:xfrm>
            <a:off x="4988821" y="1872443"/>
            <a:ext cx="86409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b="1" dirty="0">
                <a:solidFill>
                  <a:srgbClr val="004359"/>
                </a:solidFill>
                <a:effectLst/>
              </a:rPr>
              <a:t>2040</a:t>
            </a:r>
          </a:p>
        </p:txBody>
      </p:sp>
      <p:sp>
        <p:nvSpPr>
          <p:cNvPr id="24" name="TextBox 23"/>
          <p:cNvSpPr txBox="1"/>
          <p:nvPr/>
        </p:nvSpPr>
        <p:spPr>
          <a:xfrm>
            <a:off x="7229069" y="1872443"/>
            <a:ext cx="86409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b="1" dirty="0">
                <a:solidFill>
                  <a:srgbClr val="004359"/>
                </a:solidFill>
                <a:effectLst/>
              </a:rPr>
              <a:t>2050</a:t>
            </a:r>
          </a:p>
        </p:txBody>
      </p:sp>
      <p:sp>
        <p:nvSpPr>
          <p:cNvPr id="25" name="Striped Right Arrow 24"/>
          <p:cNvSpPr>
            <a:spLocks noChangeAspect="1"/>
          </p:cNvSpPr>
          <p:nvPr/>
        </p:nvSpPr>
        <p:spPr bwMode="auto">
          <a:xfrm>
            <a:off x="3991485" y="3471564"/>
            <a:ext cx="282240" cy="282240"/>
          </a:xfrm>
          <a:prstGeom prst="stripedRightArrow">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dirty="0"/>
          </a:p>
        </p:txBody>
      </p:sp>
      <p:sp>
        <p:nvSpPr>
          <p:cNvPr id="26" name="TextBox 25"/>
          <p:cNvSpPr txBox="1"/>
          <p:nvPr/>
        </p:nvSpPr>
        <p:spPr>
          <a:xfrm>
            <a:off x="495929" y="1872443"/>
            <a:ext cx="864096"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b="1" dirty="0">
                <a:solidFill>
                  <a:srgbClr val="004359"/>
                </a:solidFill>
                <a:effectLst/>
              </a:rPr>
              <a:t>2020</a:t>
            </a:r>
          </a:p>
        </p:txBody>
      </p:sp>
      <p:sp>
        <p:nvSpPr>
          <p:cNvPr id="27" name="Striped Right Arrow 26"/>
          <p:cNvSpPr>
            <a:spLocks noChangeAspect="1"/>
          </p:cNvSpPr>
          <p:nvPr/>
        </p:nvSpPr>
        <p:spPr bwMode="auto">
          <a:xfrm>
            <a:off x="6314588" y="3471564"/>
            <a:ext cx="282240" cy="282240"/>
          </a:xfrm>
          <a:prstGeom prst="stripedRightArrow">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dirty="0"/>
          </a:p>
        </p:txBody>
      </p:sp>
      <p:sp>
        <p:nvSpPr>
          <p:cNvPr id="2" name="TextBox 1">
            <a:extLst>
              <a:ext uri="{FF2B5EF4-FFF2-40B4-BE49-F238E27FC236}">
                <a16:creationId xmlns:a16="http://schemas.microsoft.com/office/drawing/2014/main" xmlns="" id="{C8501161-2DCA-48F8-9E4A-8D39A3CC942B}"/>
              </a:ext>
            </a:extLst>
          </p:cNvPr>
          <p:cNvSpPr txBox="1"/>
          <p:nvPr/>
        </p:nvSpPr>
        <p:spPr>
          <a:xfrm>
            <a:off x="6774909" y="6030679"/>
            <a:ext cx="2376264" cy="738664"/>
          </a:xfrm>
          <a:prstGeom prst="rect">
            <a:avLst/>
          </a:prstGeom>
          <a:noFill/>
        </p:spPr>
        <p:txBody>
          <a:bodyPr wrap="square" rtlCol="0">
            <a:spAutoFit/>
          </a:bodyPr>
          <a:lstStyle/>
          <a:p>
            <a:pPr algn="r"/>
            <a:r>
              <a:rPr lang="en-GB" sz="1400" dirty="0">
                <a:solidFill>
                  <a:schemeClr val="bg1">
                    <a:lumMod val="50000"/>
                  </a:schemeClr>
                </a:solidFill>
              </a:rPr>
              <a:t>From the Spatial Hydrogen Infrastructure Planning Model (</a:t>
            </a:r>
            <a:r>
              <a:rPr lang="en-GB" sz="1400" dirty="0" err="1">
                <a:solidFill>
                  <a:schemeClr val="bg1">
                    <a:lumMod val="50000"/>
                  </a:schemeClr>
                </a:solidFill>
              </a:rPr>
              <a:t>SHIPMod</a:t>
            </a:r>
            <a:r>
              <a:rPr lang="en-GB" sz="1400" dirty="0">
                <a:solidFill>
                  <a:schemeClr val="bg1">
                    <a:lumMod val="50000"/>
                  </a:schemeClr>
                </a:solidFill>
              </a:rPr>
              <a:t>)</a:t>
            </a:r>
          </a:p>
        </p:txBody>
      </p:sp>
    </p:spTree>
    <p:extLst>
      <p:ext uri="{BB962C8B-B14F-4D97-AF65-F5344CB8AC3E}">
        <p14:creationId xmlns:p14="http://schemas.microsoft.com/office/powerpoint/2010/main" val="278200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1"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GB" sz="440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title"/>
          </p:nvPr>
        </p:nvSpPr>
        <p:spPr/>
        <p:txBody>
          <a:bodyPr>
            <a:normAutofit/>
          </a:bodyPr>
          <a:lstStyle/>
          <a:p>
            <a:r>
              <a:rPr lang="en-GB" sz="2800" dirty="0"/>
              <a:t>Is the UK at the forefront of hydrogen and fuel cell innovation?  Consider </a:t>
            </a:r>
            <a:r>
              <a:rPr lang="en-GB" sz="2800" b="1" dirty="0"/>
              <a:t>patents</a:t>
            </a:r>
            <a:r>
              <a:rPr lang="en-GB" sz="2800" dirty="0"/>
              <a:t>.</a:t>
            </a:r>
          </a:p>
        </p:txBody>
      </p:sp>
      <p:pic>
        <p:nvPicPr>
          <p:cNvPr id="9" name="Picture 8"/>
          <p:cNvPicPr>
            <a:picLocks noChangeAspect="1"/>
          </p:cNvPicPr>
          <p:nvPr/>
        </p:nvPicPr>
        <p:blipFill>
          <a:blip r:embed="rId8"/>
          <a:stretch>
            <a:fillRect/>
          </a:stretch>
        </p:blipFill>
        <p:spPr>
          <a:xfrm>
            <a:off x="323528" y="2147324"/>
            <a:ext cx="4853162" cy="2491526"/>
          </a:xfrm>
          <a:prstGeom prst="rect">
            <a:avLst/>
          </a:prstGeom>
        </p:spPr>
      </p:pic>
      <p:pic>
        <p:nvPicPr>
          <p:cNvPr id="11" name="Picture 10"/>
          <p:cNvPicPr>
            <a:picLocks noChangeAspect="1"/>
          </p:cNvPicPr>
          <p:nvPr/>
        </p:nvPicPr>
        <p:blipFill>
          <a:blip r:embed="rId9"/>
          <a:stretch>
            <a:fillRect/>
          </a:stretch>
        </p:blipFill>
        <p:spPr>
          <a:xfrm>
            <a:off x="323528" y="4381674"/>
            <a:ext cx="4853162" cy="2424623"/>
          </a:xfrm>
          <a:prstGeom prst="rect">
            <a:avLst/>
          </a:prstGeom>
          <a:solidFill>
            <a:schemeClr val="bg1"/>
          </a:solidFill>
        </p:spPr>
      </p:pic>
      <p:sp>
        <p:nvSpPr>
          <p:cNvPr id="12" name="Rectangle 11"/>
          <p:cNvSpPr/>
          <p:nvPr/>
        </p:nvSpPr>
        <p:spPr>
          <a:xfrm>
            <a:off x="5476874" y="2276730"/>
            <a:ext cx="3336604" cy="707886"/>
          </a:xfrm>
          <a:prstGeom prst="rect">
            <a:avLst/>
          </a:prstGeom>
        </p:spPr>
        <p:txBody>
          <a:bodyPr wrap="square">
            <a:spAutoFit/>
          </a:bodyPr>
          <a:lstStyle/>
          <a:p>
            <a:r>
              <a:rPr lang="en-GB" sz="2000" dirty="0"/>
              <a:t>Global shift from focus on fuel cell design…</a:t>
            </a:r>
          </a:p>
        </p:txBody>
      </p:sp>
      <p:sp>
        <p:nvSpPr>
          <p:cNvPr id="13" name="TextBox 12"/>
          <p:cNvSpPr txBox="1"/>
          <p:nvPr/>
        </p:nvSpPr>
        <p:spPr>
          <a:xfrm>
            <a:off x="5476874" y="4467091"/>
            <a:ext cx="3626732" cy="707886"/>
          </a:xfrm>
          <a:prstGeom prst="rect">
            <a:avLst/>
          </a:prstGeom>
          <a:noFill/>
        </p:spPr>
        <p:txBody>
          <a:bodyPr wrap="square" rtlCol="0">
            <a:spAutoFit/>
          </a:bodyPr>
          <a:lstStyle/>
          <a:p>
            <a:r>
              <a:rPr lang="en-GB" sz="2000" dirty="0"/>
              <a:t>…to integration of H2FC into transport and other products </a:t>
            </a:r>
          </a:p>
        </p:txBody>
      </p:sp>
      <p:sp>
        <p:nvSpPr>
          <p:cNvPr id="14" name="TextBox 13"/>
          <p:cNvSpPr txBox="1"/>
          <p:nvPr/>
        </p:nvSpPr>
        <p:spPr>
          <a:xfrm>
            <a:off x="5476874" y="5641789"/>
            <a:ext cx="3667125" cy="1015663"/>
          </a:xfrm>
          <a:prstGeom prst="rect">
            <a:avLst/>
          </a:prstGeom>
          <a:noFill/>
        </p:spPr>
        <p:txBody>
          <a:bodyPr wrap="square" rtlCol="0">
            <a:spAutoFit/>
          </a:bodyPr>
          <a:lstStyle/>
          <a:p>
            <a:r>
              <a:rPr lang="en-GB" sz="2000" dirty="0"/>
              <a:t>But Japan and the USA, and now Korea, are leaders in patents.</a:t>
            </a:r>
          </a:p>
        </p:txBody>
      </p:sp>
      <p:sp>
        <p:nvSpPr>
          <p:cNvPr id="15" name="TextBox 14"/>
          <p:cNvSpPr txBox="1"/>
          <p:nvPr/>
        </p:nvSpPr>
        <p:spPr>
          <a:xfrm rot="5400000">
            <a:off x="3967018" y="2219860"/>
            <a:ext cx="430887" cy="978502"/>
          </a:xfrm>
          <a:prstGeom prst="rect">
            <a:avLst/>
          </a:prstGeom>
          <a:noFill/>
        </p:spPr>
        <p:txBody>
          <a:bodyPr vert="vert270" wrap="square" rtlCol="0">
            <a:spAutoFit/>
          </a:bodyPr>
          <a:lstStyle/>
          <a:p>
            <a:r>
              <a:rPr lang="en-GB" sz="1600" dirty="0">
                <a:solidFill>
                  <a:srgbClr val="0070C0"/>
                </a:solidFill>
              </a:rPr>
              <a:t>Fuel cells</a:t>
            </a:r>
          </a:p>
        </p:txBody>
      </p:sp>
      <p:sp>
        <p:nvSpPr>
          <p:cNvPr id="16" name="TextBox 15"/>
          <p:cNvSpPr txBox="1"/>
          <p:nvPr/>
        </p:nvSpPr>
        <p:spPr>
          <a:xfrm rot="5400000">
            <a:off x="1980315" y="3654111"/>
            <a:ext cx="677108" cy="2501661"/>
          </a:xfrm>
          <a:prstGeom prst="rect">
            <a:avLst/>
          </a:prstGeom>
          <a:noFill/>
        </p:spPr>
        <p:txBody>
          <a:bodyPr vert="vert270" wrap="square" rtlCol="0">
            <a:spAutoFit/>
          </a:bodyPr>
          <a:lstStyle/>
          <a:p>
            <a:pPr algn="ctr"/>
            <a:r>
              <a:rPr lang="en-GB" sz="1600" dirty="0">
                <a:solidFill>
                  <a:srgbClr val="0070C0"/>
                </a:solidFill>
              </a:rPr>
              <a:t>Application of hydrogen and fuel cells to transport</a:t>
            </a:r>
          </a:p>
        </p:txBody>
      </p:sp>
      <p:sp>
        <p:nvSpPr>
          <p:cNvPr id="17" name="Slide Number Placeholder 3"/>
          <p:cNvSpPr>
            <a:spLocks noGrp="1"/>
          </p:cNvSpPr>
          <p:nvPr>
            <p:ph type="sldNum" sz="quarter" idx="10"/>
          </p:nvPr>
        </p:nvSpPr>
        <p:spPr>
          <a:xfrm>
            <a:off x="8135938" y="6518091"/>
            <a:ext cx="1008062" cy="288206"/>
          </a:xfrm>
        </p:spPr>
        <p:txBody>
          <a:bodyPr/>
          <a:lstStyle/>
          <a:p>
            <a:fld id="{BA61C4AB-FDE8-4FCF-AFA0-7E7F21A1CE82}" type="slidenum">
              <a:rPr lang="en-US" smtClean="0"/>
              <a:t>18</a:t>
            </a:fld>
            <a:endParaRPr lang="en-US" dirty="0"/>
          </a:p>
        </p:txBody>
      </p:sp>
    </p:spTree>
    <p:extLst>
      <p:ext uri="{BB962C8B-B14F-4D97-AF65-F5344CB8AC3E}">
        <p14:creationId xmlns:p14="http://schemas.microsoft.com/office/powerpoint/2010/main" val="122235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05FB-C39F-47E2-AB15-5EA76FC9CFB7}"/>
              </a:ext>
            </a:extLst>
          </p:cNvPr>
          <p:cNvSpPr>
            <a:spLocks noGrp="1"/>
          </p:cNvSpPr>
          <p:nvPr>
            <p:ph type="title"/>
          </p:nvPr>
        </p:nvSpPr>
        <p:spPr/>
        <p:txBody>
          <a:bodyPr/>
          <a:lstStyle/>
          <a:p>
            <a:r>
              <a:rPr lang="en-GB" dirty="0"/>
              <a:t>Hydrogen injection can partially decarbonise the gas supply</a:t>
            </a:r>
          </a:p>
        </p:txBody>
      </p:sp>
      <p:sp>
        <p:nvSpPr>
          <p:cNvPr id="3" name="Content Placeholder 2">
            <a:extLst>
              <a:ext uri="{FF2B5EF4-FFF2-40B4-BE49-F238E27FC236}">
                <a16:creationId xmlns:a16="http://schemas.microsoft.com/office/drawing/2014/main" xmlns="" id="{557025C7-A300-40F3-BC05-30D51901F7AD}"/>
              </a:ext>
            </a:extLst>
          </p:cNvPr>
          <p:cNvSpPr>
            <a:spLocks noGrp="1"/>
          </p:cNvSpPr>
          <p:nvPr>
            <p:ph idx="1"/>
          </p:nvPr>
        </p:nvSpPr>
        <p:spPr/>
        <p:txBody>
          <a:bodyPr/>
          <a:lstStyle/>
          <a:p>
            <a:r>
              <a:rPr lang="en-US" sz="2000" dirty="0"/>
              <a:t>Partially </a:t>
            </a:r>
            <a:r>
              <a:rPr lang="en-US" sz="2000" dirty="0" err="1"/>
              <a:t>decarbonise</a:t>
            </a:r>
            <a:r>
              <a:rPr lang="en-US" sz="2000" dirty="0"/>
              <a:t> the natural gas supply</a:t>
            </a:r>
          </a:p>
          <a:p>
            <a:r>
              <a:rPr lang="en-US" sz="2000" dirty="0"/>
              <a:t>Support renewables through “power-to-gas” – at times of high supply and low demand</a:t>
            </a:r>
          </a:p>
          <a:p>
            <a:r>
              <a:rPr lang="en-US" sz="2000" dirty="0"/>
              <a:t>Current limit of &lt;1% in the UK – from gas regulations set in the 1960s.  Varies widely.</a:t>
            </a:r>
          </a:p>
          <a:p>
            <a:r>
              <a:rPr lang="en-US" sz="2000" dirty="0"/>
              <a:t>Technical limit: 20%v/v?</a:t>
            </a:r>
          </a:p>
          <a:p>
            <a:r>
              <a:rPr lang="en-US" sz="2000" dirty="0"/>
              <a:t>Economically viable soon</a:t>
            </a:r>
          </a:p>
          <a:p>
            <a:endParaRPr lang="en-GB" sz="2000" dirty="0"/>
          </a:p>
        </p:txBody>
      </p:sp>
      <p:sp>
        <p:nvSpPr>
          <p:cNvPr id="4" name="Slide Number Placeholder 3">
            <a:extLst>
              <a:ext uri="{FF2B5EF4-FFF2-40B4-BE49-F238E27FC236}">
                <a16:creationId xmlns:a16="http://schemas.microsoft.com/office/drawing/2014/main" xmlns="" id="{499269CD-6E3A-409F-BDE0-91F13FE35311}"/>
              </a:ext>
            </a:extLst>
          </p:cNvPr>
          <p:cNvSpPr>
            <a:spLocks noGrp="1"/>
          </p:cNvSpPr>
          <p:nvPr>
            <p:ph type="sldNum" sz="quarter" idx="10"/>
          </p:nvPr>
        </p:nvSpPr>
        <p:spPr/>
        <p:txBody>
          <a:bodyPr/>
          <a:lstStyle/>
          <a:p>
            <a:fld id="{4FCAA571-2F4C-5444-B6EC-E5B3CA5809C4}" type="slidenum">
              <a:rPr lang="en-US" smtClean="0"/>
              <a:pPr/>
              <a:t>19</a:t>
            </a:fld>
            <a:endParaRPr lang="en-US" dirty="0"/>
          </a:p>
        </p:txBody>
      </p:sp>
      <p:graphicFrame>
        <p:nvGraphicFramePr>
          <p:cNvPr id="5" name="Table 4">
            <a:extLst>
              <a:ext uri="{FF2B5EF4-FFF2-40B4-BE49-F238E27FC236}">
                <a16:creationId xmlns:a16="http://schemas.microsoft.com/office/drawing/2014/main" xmlns="" id="{C4F14AF8-2732-4F11-9D5A-D967E1CDF5E6}"/>
              </a:ext>
            </a:extLst>
          </p:cNvPr>
          <p:cNvGraphicFramePr>
            <a:graphicFrameLocks noGrp="1"/>
          </p:cNvGraphicFramePr>
          <p:nvPr>
            <p:extLst>
              <p:ext uri="{D42A27DB-BD31-4B8C-83A1-F6EECF244321}">
                <p14:modId xmlns:p14="http://schemas.microsoft.com/office/powerpoint/2010/main" val="3547397813"/>
              </p:ext>
            </p:extLst>
          </p:nvPr>
        </p:nvGraphicFramePr>
        <p:xfrm>
          <a:off x="824087" y="4903675"/>
          <a:ext cx="7488832" cy="11125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1487315813"/>
                    </a:ext>
                  </a:extLst>
                </a:gridCol>
                <a:gridCol w="1368152">
                  <a:extLst>
                    <a:ext uri="{9D8B030D-6E8A-4147-A177-3AD203B41FA5}">
                      <a16:colId xmlns:a16="http://schemas.microsoft.com/office/drawing/2014/main" xmlns="" val="1288669435"/>
                    </a:ext>
                  </a:extLst>
                </a:gridCol>
                <a:gridCol w="1368152">
                  <a:extLst>
                    <a:ext uri="{9D8B030D-6E8A-4147-A177-3AD203B41FA5}">
                      <a16:colId xmlns:a16="http://schemas.microsoft.com/office/drawing/2014/main" xmlns="" val="3902129488"/>
                    </a:ext>
                  </a:extLst>
                </a:gridCol>
                <a:gridCol w="1368152">
                  <a:extLst>
                    <a:ext uri="{9D8B030D-6E8A-4147-A177-3AD203B41FA5}">
                      <a16:colId xmlns:a16="http://schemas.microsoft.com/office/drawing/2014/main" xmlns="" val="171141046"/>
                    </a:ext>
                  </a:extLst>
                </a:gridCol>
                <a:gridCol w="1368152">
                  <a:extLst>
                    <a:ext uri="{9D8B030D-6E8A-4147-A177-3AD203B41FA5}">
                      <a16:colId xmlns:a16="http://schemas.microsoft.com/office/drawing/2014/main" xmlns="" val="3072474032"/>
                    </a:ext>
                  </a:extLst>
                </a:gridCol>
              </a:tblGrid>
              <a:tr h="370840">
                <a:tc>
                  <a:txBody>
                    <a:bodyPr/>
                    <a:lstStyle/>
                    <a:p>
                      <a:pPr algn="l"/>
                      <a:r>
                        <a:rPr lang="en-GB" dirty="0"/>
                        <a:t>Feasibility</a:t>
                      </a:r>
                    </a:p>
                  </a:txBody>
                  <a:tcPr anchor="ctr"/>
                </a:tc>
                <a:tc>
                  <a:txBody>
                    <a:bodyPr/>
                    <a:lstStyle/>
                    <a:p>
                      <a:pPr algn="ctr"/>
                      <a:r>
                        <a:rPr lang="en-GB" dirty="0"/>
                        <a:t>Yes</a:t>
                      </a:r>
                    </a:p>
                  </a:txBody>
                  <a:tcPr anchor="ctr"/>
                </a:tc>
                <a:tc>
                  <a:txBody>
                    <a:bodyPr/>
                    <a:lstStyle/>
                    <a:p>
                      <a:pPr algn="ctr"/>
                      <a:r>
                        <a:rPr lang="en-GB" dirty="0"/>
                        <a:t>Probably</a:t>
                      </a:r>
                    </a:p>
                  </a:txBody>
                  <a:tcPr anchor="ctr"/>
                </a:tc>
                <a:tc>
                  <a:txBody>
                    <a:bodyPr/>
                    <a:lstStyle/>
                    <a:p>
                      <a:pPr algn="ctr"/>
                      <a:r>
                        <a:rPr lang="en-GB" dirty="0"/>
                        <a:t>Possibly</a:t>
                      </a:r>
                    </a:p>
                  </a:txBody>
                  <a:tcPr anchor="ctr"/>
                </a:tc>
                <a:tc>
                  <a:txBody>
                    <a:bodyPr/>
                    <a:lstStyle/>
                    <a:p>
                      <a:pPr algn="ctr"/>
                      <a:r>
                        <a:rPr lang="en-GB" dirty="0"/>
                        <a:t>Difficult</a:t>
                      </a:r>
                    </a:p>
                  </a:txBody>
                  <a:tcPr anchor="ctr"/>
                </a:tc>
                <a:extLst>
                  <a:ext uri="{0D108BD9-81ED-4DB2-BD59-A6C34878D82A}">
                    <a16:rowId xmlns:a16="http://schemas.microsoft.com/office/drawing/2014/main" xmlns="" val="2756536953"/>
                  </a:ext>
                </a:extLst>
              </a:tr>
              <a:tr h="370840">
                <a:tc>
                  <a:txBody>
                    <a:bodyPr/>
                    <a:lstStyle/>
                    <a:p>
                      <a:pPr algn="l"/>
                      <a:r>
                        <a:rPr lang="en-GB" dirty="0"/>
                        <a:t>Injection rate (v/v)</a:t>
                      </a:r>
                    </a:p>
                  </a:txBody>
                  <a:tcPr anchor="ctr"/>
                </a:tc>
                <a:tc>
                  <a:txBody>
                    <a:bodyPr/>
                    <a:lstStyle/>
                    <a:p>
                      <a:pPr algn="ctr"/>
                      <a:r>
                        <a:rPr lang="en-GB" dirty="0"/>
                        <a:t>3%</a:t>
                      </a:r>
                    </a:p>
                  </a:txBody>
                  <a:tcPr anchor="ctr"/>
                </a:tc>
                <a:tc>
                  <a:txBody>
                    <a:bodyPr/>
                    <a:lstStyle/>
                    <a:p>
                      <a:pPr algn="ctr"/>
                      <a:r>
                        <a:rPr lang="en-GB" dirty="0"/>
                        <a:t>6%</a:t>
                      </a:r>
                    </a:p>
                  </a:txBody>
                  <a:tcPr anchor="ctr"/>
                </a:tc>
                <a:tc>
                  <a:txBody>
                    <a:bodyPr/>
                    <a:lstStyle/>
                    <a:p>
                      <a:pPr algn="ctr"/>
                      <a:r>
                        <a:rPr lang="en-GB" dirty="0"/>
                        <a:t>10%</a:t>
                      </a:r>
                    </a:p>
                  </a:txBody>
                  <a:tcPr anchor="ctr"/>
                </a:tc>
                <a:tc>
                  <a:txBody>
                    <a:bodyPr/>
                    <a:lstStyle/>
                    <a:p>
                      <a:pPr algn="ctr"/>
                      <a:r>
                        <a:rPr lang="en-GB" dirty="0"/>
                        <a:t>20%</a:t>
                      </a:r>
                    </a:p>
                  </a:txBody>
                  <a:tcPr anchor="ctr"/>
                </a:tc>
                <a:extLst>
                  <a:ext uri="{0D108BD9-81ED-4DB2-BD59-A6C34878D82A}">
                    <a16:rowId xmlns:a16="http://schemas.microsoft.com/office/drawing/2014/main" xmlns="" val="324228826"/>
                  </a:ext>
                </a:extLst>
              </a:tr>
              <a:tr h="370840">
                <a:tc>
                  <a:txBody>
                    <a:bodyPr/>
                    <a:lstStyle/>
                    <a:p>
                      <a:pPr algn="l"/>
                      <a:r>
                        <a:rPr lang="en-GB" dirty="0"/>
                        <a:t>CO</a:t>
                      </a:r>
                      <a:r>
                        <a:rPr lang="en-GB" baseline="-25000" dirty="0"/>
                        <a:t>2</a:t>
                      </a:r>
                      <a:r>
                        <a:rPr lang="en-GB" dirty="0"/>
                        <a:t> reduction</a:t>
                      </a:r>
                    </a:p>
                  </a:txBody>
                  <a:tcPr anchor="ctr"/>
                </a:tc>
                <a:tc>
                  <a:txBody>
                    <a:bodyPr/>
                    <a:lstStyle/>
                    <a:p>
                      <a:pPr algn="ctr"/>
                      <a:r>
                        <a:rPr lang="en-GB" dirty="0"/>
                        <a:t>1%</a:t>
                      </a:r>
                    </a:p>
                  </a:txBody>
                  <a:tcPr anchor="ctr"/>
                </a:tc>
                <a:tc>
                  <a:txBody>
                    <a:bodyPr/>
                    <a:lstStyle/>
                    <a:p>
                      <a:pPr algn="ctr"/>
                      <a:r>
                        <a:rPr lang="en-GB" dirty="0"/>
                        <a:t>2%</a:t>
                      </a:r>
                    </a:p>
                  </a:txBody>
                  <a:tcPr anchor="ctr"/>
                </a:tc>
                <a:tc>
                  <a:txBody>
                    <a:bodyPr/>
                    <a:lstStyle/>
                    <a:p>
                      <a:pPr algn="ctr"/>
                      <a:r>
                        <a:rPr lang="en-GB" dirty="0"/>
                        <a:t>3%</a:t>
                      </a:r>
                    </a:p>
                  </a:txBody>
                  <a:tcPr anchor="ctr"/>
                </a:tc>
                <a:tc>
                  <a:txBody>
                    <a:bodyPr/>
                    <a:lstStyle/>
                    <a:p>
                      <a:pPr algn="ctr"/>
                      <a:r>
                        <a:rPr lang="en-GB" dirty="0"/>
                        <a:t>6%</a:t>
                      </a:r>
                    </a:p>
                  </a:txBody>
                  <a:tcPr anchor="ctr"/>
                </a:tc>
                <a:extLst>
                  <a:ext uri="{0D108BD9-81ED-4DB2-BD59-A6C34878D82A}">
                    <a16:rowId xmlns:a16="http://schemas.microsoft.com/office/drawing/2014/main" xmlns="" val="4004682801"/>
                  </a:ext>
                </a:extLst>
              </a:tr>
            </a:tbl>
          </a:graphicData>
        </a:graphic>
      </p:graphicFrame>
    </p:spTree>
    <p:extLst>
      <p:ext uri="{BB962C8B-B14F-4D97-AF65-F5344CB8AC3E}">
        <p14:creationId xmlns:p14="http://schemas.microsoft.com/office/powerpoint/2010/main" val="270601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89" y="529560"/>
            <a:ext cx="7046621" cy="6328440"/>
          </a:xfrm>
          <a:prstGeom prst="rect">
            <a:avLst/>
          </a:prstGeom>
        </p:spPr>
      </p:pic>
      <p:sp>
        <p:nvSpPr>
          <p:cNvPr id="5" name="TextBox 4"/>
          <p:cNvSpPr txBox="1"/>
          <p:nvPr/>
        </p:nvSpPr>
        <p:spPr>
          <a:xfrm>
            <a:off x="8095185" y="5805264"/>
            <a:ext cx="1048690" cy="830997"/>
          </a:xfrm>
          <a:prstGeom prst="rect">
            <a:avLst/>
          </a:prstGeom>
          <a:noFill/>
        </p:spPr>
        <p:txBody>
          <a:bodyPr wrap="square" rtlCol="0">
            <a:spAutoFit/>
          </a:bodyPr>
          <a:lstStyle/>
          <a:p>
            <a:r>
              <a:rPr lang="en-GB" sz="1200" dirty="0"/>
              <a:t>Frederick Winsor.</a:t>
            </a:r>
          </a:p>
          <a:p>
            <a:r>
              <a:rPr lang="en-GB" sz="1200" dirty="0" err="1"/>
              <a:t>Chantler</a:t>
            </a:r>
            <a:r>
              <a:rPr lang="en-GB" sz="1200" dirty="0"/>
              <a:t> &amp; </a:t>
            </a:r>
            <a:r>
              <a:rPr lang="en-GB" sz="1200" dirty="0" err="1"/>
              <a:t>Lacey</a:t>
            </a:r>
            <a:r>
              <a:rPr lang="en-GB" sz="1200" dirty="0"/>
              <a:t> (1949)</a:t>
            </a:r>
            <a:endParaRPr lang="en-GB" dirty="0"/>
          </a:p>
        </p:txBody>
      </p:sp>
    </p:spTree>
    <p:extLst>
      <p:ext uri="{BB962C8B-B14F-4D97-AF65-F5344CB8AC3E}">
        <p14:creationId xmlns:p14="http://schemas.microsoft.com/office/powerpoint/2010/main" val="89993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Power-to-gas</a:t>
            </a:r>
          </a:p>
        </p:txBody>
      </p:sp>
      <p:sp>
        <p:nvSpPr>
          <p:cNvPr id="3" name="Content Placeholder 2"/>
          <p:cNvSpPr>
            <a:spLocks noGrp="1"/>
          </p:cNvSpPr>
          <p:nvPr>
            <p:ph idx="1"/>
          </p:nvPr>
        </p:nvSpPr>
        <p:spPr>
          <a:xfrm>
            <a:off x="330522" y="1700808"/>
            <a:ext cx="8489950" cy="864096"/>
          </a:xfrm>
        </p:spPr>
        <p:txBody>
          <a:bodyPr/>
          <a:lstStyle/>
          <a:p>
            <a:r>
              <a:rPr lang="en-GB" sz="2000" dirty="0"/>
              <a:t>Generates hydrogen using excess renewable electricity so power is not wasted.</a:t>
            </a:r>
          </a:p>
        </p:txBody>
      </p:sp>
      <p:sp>
        <p:nvSpPr>
          <p:cNvPr id="4" name="Slide Number Placeholder 3"/>
          <p:cNvSpPr>
            <a:spLocks noGrp="1"/>
          </p:cNvSpPr>
          <p:nvPr>
            <p:ph type="sldNum" sz="quarter" idx="10"/>
          </p:nvPr>
        </p:nvSpPr>
        <p:spPr>
          <a:xfrm>
            <a:off x="8107386" y="6237312"/>
            <a:ext cx="1008062" cy="288206"/>
          </a:xfrm>
        </p:spPr>
        <p:txBody>
          <a:bodyPr/>
          <a:lstStyle/>
          <a:p>
            <a:fld id="{4FCAA571-2F4C-5444-B6EC-E5B3CA5809C4}"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4195149" y="2319390"/>
            <a:ext cx="4621111" cy="3945718"/>
          </a:xfrm>
          <a:prstGeom prst="rect">
            <a:avLst/>
          </a:prstGeom>
        </p:spPr>
      </p:pic>
      <p:sp>
        <p:nvSpPr>
          <p:cNvPr id="7" name="Content Placeholder 2"/>
          <p:cNvSpPr txBox="1">
            <a:spLocks/>
          </p:cNvSpPr>
          <p:nvPr/>
        </p:nvSpPr>
        <p:spPr bwMode="auto">
          <a:xfrm>
            <a:off x="330522" y="2420888"/>
            <a:ext cx="3597676" cy="43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spcAft>
                <a:spcPts val="1200"/>
              </a:spcAft>
            </a:pPr>
            <a:r>
              <a:rPr lang="en-GB" sz="2000" kern="0" dirty="0"/>
              <a:t>Economics depend on the cost of the electrolyser and the capacity factor (which reduces as electrolysers are deployed).</a:t>
            </a:r>
          </a:p>
          <a:p>
            <a:pPr>
              <a:spcBef>
                <a:spcPts val="0"/>
              </a:spcBef>
              <a:spcAft>
                <a:spcPts val="1200"/>
              </a:spcAft>
            </a:pPr>
            <a:r>
              <a:rPr lang="en-GB" sz="2000" kern="0" dirty="0"/>
              <a:t>If transport and heat were powered mostly by hydrogen, then power-to-gas might supply ~10% of the required hydrogen.</a:t>
            </a:r>
          </a:p>
          <a:p>
            <a:pPr>
              <a:spcBef>
                <a:spcPts val="0"/>
              </a:spcBef>
              <a:spcAft>
                <a:spcPts val="1200"/>
              </a:spcAft>
            </a:pPr>
            <a:r>
              <a:rPr lang="en-GB" sz="2000" kern="0" dirty="0"/>
              <a:t>Gas-to-power – hydrogen OCGTs and CCGTs – could be important.</a:t>
            </a:r>
          </a:p>
        </p:txBody>
      </p:sp>
    </p:spTree>
    <p:extLst>
      <p:ext uri="{BB962C8B-B14F-4D97-AF65-F5344CB8AC3E}">
        <p14:creationId xmlns:p14="http://schemas.microsoft.com/office/powerpoint/2010/main" val="397058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3170488"/>
            <a:ext cx="4676368"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836712"/>
            <a:ext cx="4752528" cy="1008063"/>
          </a:xfrm>
        </p:spPr>
        <p:txBody>
          <a:bodyPr/>
          <a:lstStyle/>
          <a:p>
            <a:r>
              <a:rPr lang="en-GB" dirty="0"/>
              <a:t>Hydrogen for heating</a:t>
            </a:r>
          </a:p>
        </p:txBody>
      </p:sp>
      <p:sp>
        <p:nvSpPr>
          <p:cNvPr id="4" name="Slide Number Placeholder 3"/>
          <p:cNvSpPr>
            <a:spLocks noGrp="1"/>
          </p:cNvSpPr>
          <p:nvPr>
            <p:ph type="sldNum" sz="quarter" idx="10"/>
          </p:nvPr>
        </p:nvSpPr>
        <p:spPr/>
        <p:txBody>
          <a:bodyPr/>
          <a:lstStyle/>
          <a:p>
            <a:fld id="{4FCAA571-2F4C-5444-B6EC-E5B3CA5809C4}" type="slidenum">
              <a:rPr lang="en-US" smtClean="0"/>
              <a:pPr/>
              <a:t>21</a:t>
            </a:fld>
            <a:endParaRPr lang="en-US" dirty="0"/>
          </a:p>
        </p:txBody>
      </p:sp>
      <p:pic>
        <p:nvPicPr>
          <p:cNvPr id="7" name="Picture 6"/>
          <p:cNvPicPr>
            <a:picLocks noChangeAspect="1"/>
          </p:cNvPicPr>
          <p:nvPr/>
        </p:nvPicPr>
        <p:blipFill>
          <a:blip r:embed="rId3"/>
          <a:stretch>
            <a:fillRect/>
          </a:stretch>
        </p:blipFill>
        <p:spPr>
          <a:xfrm>
            <a:off x="5490504" y="643109"/>
            <a:ext cx="3185951" cy="2425851"/>
          </a:xfrm>
          <a:prstGeom prst="rect">
            <a:avLst/>
          </a:prstGeom>
        </p:spPr>
      </p:pic>
      <p:sp>
        <p:nvSpPr>
          <p:cNvPr id="9" name="TextBox 8"/>
          <p:cNvSpPr txBox="1"/>
          <p:nvPr/>
        </p:nvSpPr>
        <p:spPr>
          <a:xfrm>
            <a:off x="581341" y="1556792"/>
            <a:ext cx="3384376" cy="1323439"/>
          </a:xfrm>
          <a:prstGeom prst="rect">
            <a:avLst/>
          </a:prstGeom>
          <a:noFill/>
        </p:spPr>
        <p:txBody>
          <a:bodyPr wrap="square" rtlCol="0">
            <a:spAutoFit/>
          </a:bodyPr>
          <a:lstStyle/>
          <a:p>
            <a:r>
              <a:rPr lang="en-GB" sz="2000" dirty="0"/>
              <a:t>Heating is by far the largest global market for </a:t>
            </a:r>
            <a:r>
              <a:rPr lang="en-GB" sz="2000" i="1" dirty="0"/>
              <a:t>fuel cells </a:t>
            </a:r>
            <a:r>
              <a:rPr lang="en-GB" sz="2000" dirty="0"/>
              <a:t>at the moment – supplied with natural gas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664" y="3170488"/>
            <a:ext cx="4138440" cy="3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06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Hydrogen for heating in the UK</a:t>
            </a:r>
          </a:p>
        </p:txBody>
      </p:sp>
      <p:sp>
        <p:nvSpPr>
          <p:cNvPr id="3" name="Content Placeholder 2"/>
          <p:cNvSpPr>
            <a:spLocks noGrp="1"/>
          </p:cNvSpPr>
          <p:nvPr>
            <p:ph idx="1"/>
          </p:nvPr>
        </p:nvSpPr>
        <p:spPr>
          <a:xfrm>
            <a:off x="304952" y="1556792"/>
            <a:ext cx="4824536" cy="4176712"/>
          </a:xfrm>
        </p:spPr>
        <p:txBody>
          <a:bodyPr/>
          <a:lstStyle/>
          <a:p>
            <a:pPr>
              <a:spcBef>
                <a:spcPts val="0"/>
              </a:spcBef>
              <a:spcAft>
                <a:spcPts val="600"/>
              </a:spcAft>
            </a:pPr>
            <a:r>
              <a:rPr lang="en-GB" sz="2000" dirty="0"/>
              <a:t>Business-as-usual option for homeowners with natural gas heating.</a:t>
            </a:r>
          </a:p>
          <a:p>
            <a:pPr>
              <a:spcBef>
                <a:spcPts val="0"/>
              </a:spcBef>
              <a:spcAft>
                <a:spcPts val="600"/>
              </a:spcAft>
            </a:pPr>
            <a:r>
              <a:rPr lang="en-GB" sz="2000" dirty="0"/>
              <a:t>Is it politically feasible to decarbonise heating without decarbonising the gas networks?</a:t>
            </a:r>
          </a:p>
          <a:p>
            <a:pPr>
              <a:spcBef>
                <a:spcPts val="0"/>
              </a:spcBef>
              <a:spcAft>
                <a:spcPts val="600"/>
              </a:spcAft>
            </a:pPr>
            <a:r>
              <a:rPr lang="en-GB" sz="2000" dirty="0"/>
              <a:t>Would we use gas boilers, or fuel cell micro-CHP, or hybrid heat pumps?</a:t>
            </a:r>
          </a:p>
          <a:p>
            <a:pPr>
              <a:spcBef>
                <a:spcPts val="0"/>
              </a:spcBef>
              <a:spcAft>
                <a:spcPts val="600"/>
              </a:spcAft>
            </a:pPr>
            <a:r>
              <a:rPr lang="en-GB" sz="2000" dirty="0"/>
              <a:t>Quality of service is important</a:t>
            </a:r>
          </a:p>
          <a:p>
            <a:pPr>
              <a:spcBef>
                <a:spcPts val="0"/>
              </a:spcBef>
              <a:spcAft>
                <a:spcPts val="600"/>
              </a:spcAft>
            </a:pPr>
            <a:endParaRPr lang="en-GB" sz="2000"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22</a:t>
            </a:fld>
            <a:endParaRPr lang="en-US" dirty="0"/>
          </a:p>
        </p:txBody>
      </p:sp>
      <p:pic>
        <p:nvPicPr>
          <p:cNvPr id="7" name="Picture 6" descr="C:\Users\TiTS\Dropbox\~~DERKHEAD~~\H2FC Fig 7 - Heat Varia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132" y="4068649"/>
            <a:ext cx="3167380" cy="2337435"/>
          </a:xfrm>
          <a:prstGeom prst="rect">
            <a:avLst/>
          </a:prstGeom>
          <a:noFill/>
          <a:ln>
            <a:noFill/>
          </a:ln>
        </p:spPr>
      </p:pic>
      <p:pic>
        <p:nvPicPr>
          <p:cNvPr id="9" name="Picture 8"/>
          <p:cNvPicPr>
            <a:picLocks noChangeAspect="1"/>
          </p:cNvPicPr>
          <p:nvPr/>
        </p:nvPicPr>
        <p:blipFill>
          <a:blip r:embed="rId3"/>
          <a:stretch>
            <a:fillRect/>
          </a:stretch>
        </p:blipFill>
        <p:spPr>
          <a:xfrm>
            <a:off x="6560136" y="980728"/>
            <a:ext cx="1783395" cy="2520454"/>
          </a:xfrm>
          <a:prstGeom prst="rect">
            <a:avLst/>
          </a:prstGeom>
        </p:spPr>
      </p:pic>
      <p:pic>
        <p:nvPicPr>
          <p:cNvPr id="8" name="Picture 1">
            <a:extLst>
              <a:ext uri="{FF2B5EF4-FFF2-40B4-BE49-F238E27FC236}">
                <a16:creationId xmlns:a16="http://schemas.microsoft.com/office/drawing/2014/main" xmlns="" id="{EAA191AE-6C1F-4076-AC0B-9949F64F38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282359"/>
            <a:ext cx="3272684" cy="23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059244D0-ED15-484C-B979-361385CF2474}"/>
              </a:ext>
            </a:extLst>
          </p:cNvPr>
          <p:cNvSpPr txBox="1"/>
          <p:nvPr/>
        </p:nvSpPr>
        <p:spPr>
          <a:xfrm>
            <a:off x="30699" y="4658435"/>
            <a:ext cx="1733550" cy="1077218"/>
          </a:xfrm>
          <a:prstGeom prst="rect">
            <a:avLst/>
          </a:prstGeom>
          <a:noFill/>
        </p:spPr>
        <p:txBody>
          <a:bodyPr wrap="square" rtlCol="0">
            <a:spAutoFit/>
          </a:bodyPr>
          <a:lstStyle/>
          <a:p>
            <a:r>
              <a:rPr lang="en-GB" sz="1600" dirty="0">
                <a:solidFill>
                  <a:schemeClr val="bg1">
                    <a:lumMod val="50000"/>
                  </a:schemeClr>
                </a:solidFill>
              </a:rPr>
              <a:t>Fuel cell micro-CHP reduces peak heat pump load</a:t>
            </a:r>
          </a:p>
        </p:txBody>
      </p:sp>
    </p:spTree>
    <p:extLst>
      <p:ext uri="{BB962C8B-B14F-4D97-AF65-F5344CB8AC3E}">
        <p14:creationId xmlns:p14="http://schemas.microsoft.com/office/powerpoint/2010/main" val="2582636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Object 3"/>
          <p:cNvPicPr>
            <a:picLocks noChangeArrowheads="1"/>
          </p:cNvPicPr>
          <p:nvPr/>
        </p:nvPicPr>
        <p:blipFill>
          <a:blip r:embed="rId2" cstate="print"/>
          <a:srcRect l="-311" r="-311" b="-143"/>
          <a:stretch>
            <a:fillRect/>
          </a:stretch>
        </p:blipFill>
        <p:spPr bwMode="auto">
          <a:xfrm>
            <a:off x="-142875" y="0"/>
            <a:ext cx="9358313" cy="6858000"/>
          </a:xfrm>
          <a:prstGeom prst="rect">
            <a:avLst/>
          </a:prstGeom>
          <a:noFill/>
          <a:ln w="9525">
            <a:noFill/>
            <a:miter lim="800000"/>
            <a:headEnd/>
            <a:tailEnd/>
          </a:ln>
        </p:spPr>
      </p:pic>
    </p:spTree>
    <p:extLst>
      <p:ext uri="{BB962C8B-B14F-4D97-AF65-F5344CB8AC3E}">
        <p14:creationId xmlns:p14="http://schemas.microsoft.com/office/powerpoint/2010/main" val="61065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48072"/>
          </a:xfrm>
        </p:spPr>
        <p:txBody>
          <a:bodyPr>
            <a:normAutofit/>
          </a:bodyPr>
          <a:lstStyle/>
          <a:p>
            <a:r>
              <a:rPr lang="en-GB" dirty="0"/>
              <a:t>Hydrogen could be the least-cost method for heating…</a:t>
            </a:r>
          </a:p>
        </p:txBody>
      </p:sp>
      <p:sp>
        <p:nvSpPr>
          <p:cNvPr id="4" name="TextBox 3"/>
          <p:cNvSpPr txBox="1"/>
          <p:nvPr/>
        </p:nvSpPr>
        <p:spPr>
          <a:xfrm>
            <a:off x="107504" y="6237312"/>
            <a:ext cx="8928992" cy="523220"/>
          </a:xfrm>
          <a:prstGeom prst="rect">
            <a:avLst/>
          </a:prstGeom>
          <a:noFill/>
          <a:ln>
            <a:solidFill>
              <a:schemeClr val="bg1">
                <a:lumMod val="50000"/>
              </a:schemeClr>
            </a:solidFill>
          </a:ln>
        </p:spPr>
        <p:txBody>
          <a:bodyPr wrap="square" rtlCol="0">
            <a:spAutoFit/>
          </a:bodyPr>
          <a:lstStyle/>
          <a:p>
            <a:pPr algn="ctr"/>
            <a:r>
              <a:rPr lang="en-GB" sz="1400" dirty="0">
                <a:solidFill>
                  <a:schemeClr val="bg1">
                    <a:lumMod val="50000"/>
                  </a:schemeClr>
                </a:solidFill>
              </a:rPr>
              <a:t>Note that the Leeds H21 costs are used, but the appliance costs are halved to account for writing off the average value of actual stock.  UK TIMES always deploys hydrogen boilers to replace obsolete gas boilers.</a:t>
            </a:r>
          </a:p>
        </p:txBody>
      </p:sp>
      <p:graphicFrame>
        <p:nvGraphicFramePr>
          <p:cNvPr id="5" name="Table 4"/>
          <p:cNvGraphicFramePr>
            <a:graphicFrameLocks noGrp="1"/>
          </p:cNvGraphicFramePr>
          <p:nvPr>
            <p:extLst/>
          </p:nvPr>
        </p:nvGraphicFramePr>
        <p:xfrm>
          <a:off x="1835696" y="2132856"/>
          <a:ext cx="5496273" cy="3824602"/>
        </p:xfrm>
        <a:graphic>
          <a:graphicData uri="http://schemas.openxmlformats.org/drawingml/2006/table">
            <a:tbl>
              <a:tblPr firstRow="1" firstCol="1" bandRow="1">
                <a:tableStyleId>{5C22544A-7EE6-4342-B048-85BDC9FD1C3A}</a:tableStyleId>
              </a:tblPr>
              <a:tblGrid>
                <a:gridCol w="1832091">
                  <a:extLst>
                    <a:ext uri="{9D8B030D-6E8A-4147-A177-3AD203B41FA5}">
                      <a16:colId xmlns:a16="http://schemas.microsoft.com/office/drawing/2014/main" xmlns="" val="464901616"/>
                    </a:ext>
                  </a:extLst>
                </a:gridCol>
                <a:gridCol w="1832091">
                  <a:extLst>
                    <a:ext uri="{9D8B030D-6E8A-4147-A177-3AD203B41FA5}">
                      <a16:colId xmlns:a16="http://schemas.microsoft.com/office/drawing/2014/main" xmlns="" val="303823017"/>
                    </a:ext>
                  </a:extLst>
                </a:gridCol>
                <a:gridCol w="1832091">
                  <a:extLst>
                    <a:ext uri="{9D8B030D-6E8A-4147-A177-3AD203B41FA5}">
                      <a16:colId xmlns:a16="http://schemas.microsoft.com/office/drawing/2014/main" xmlns="" val="21002618"/>
                    </a:ext>
                  </a:extLst>
                </a:gridCol>
              </a:tblGrid>
              <a:tr h="1245228">
                <a:tc>
                  <a:txBody>
                    <a:bodyPr/>
                    <a:lstStyle/>
                    <a:p>
                      <a:pPr algn="ctr"/>
                      <a:endParaRPr lang="en-GB" dirty="0"/>
                    </a:p>
                  </a:txBody>
                  <a:tcPr anchor="ctr">
                    <a:solidFill>
                      <a:schemeClr val="bg1"/>
                    </a:solidFill>
                  </a:tcPr>
                </a:tc>
                <a:tc>
                  <a:txBody>
                    <a:bodyPr/>
                    <a:lstStyle/>
                    <a:p>
                      <a:pPr algn="ctr"/>
                      <a:r>
                        <a:rPr lang="en-GB" dirty="0"/>
                        <a:t>Optional</a:t>
                      </a:r>
                    </a:p>
                  </a:txBody>
                  <a:tcPr anchor="ctr"/>
                </a:tc>
                <a:tc>
                  <a:txBody>
                    <a:bodyPr/>
                    <a:lstStyle/>
                    <a:p>
                      <a:pPr algn="ctr"/>
                      <a:r>
                        <a:rPr lang="en-GB" dirty="0"/>
                        <a:t>Mandated</a:t>
                      </a:r>
                      <a:r>
                        <a:rPr lang="en-GB" baseline="0" dirty="0"/>
                        <a:t> from 2030 to 2050</a:t>
                      </a:r>
                      <a:endParaRPr lang="en-GB" dirty="0"/>
                    </a:p>
                  </a:txBody>
                  <a:tcPr anchor="ctr"/>
                </a:tc>
                <a:extLst>
                  <a:ext uri="{0D108BD9-81ED-4DB2-BD59-A6C34878D82A}">
                    <a16:rowId xmlns:a16="http://schemas.microsoft.com/office/drawing/2014/main" xmlns="" val="3888540489"/>
                  </a:ext>
                </a:extLst>
              </a:tr>
              <a:tr h="1245228">
                <a:tc>
                  <a:txBody>
                    <a:bodyPr/>
                    <a:lstStyle/>
                    <a:p>
                      <a:pPr algn="ctr"/>
                      <a:r>
                        <a:rPr lang="en-GB" dirty="0"/>
                        <a:t>Optional</a:t>
                      </a:r>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xmlns="" val="777982203"/>
                  </a:ext>
                </a:extLst>
              </a:tr>
              <a:tr h="1334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Mandated</a:t>
                      </a:r>
                      <a:r>
                        <a:rPr lang="en-GB" baseline="0" dirty="0"/>
                        <a:t> from 2030 to 2050</a:t>
                      </a:r>
                      <a:endParaRPr lang="en-GB" dirty="0"/>
                    </a:p>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xmlns="" val="2451542411"/>
                  </a:ext>
                </a:extLst>
              </a:tr>
            </a:tbl>
          </a:graphicData>
        </a:graphic>
      </p:graphicFrame>
      <p:sp>
        <p:nvSpPr>
          <p:cNvPr id="6" name="TextBox 5"/>
          <p:cNvSpPr txBox="1"/>
          <p:nvPr/>
        </p:nvSpPr>
        <p:spPr>
          <a:xfrm>
            <a:off x="3404085" y="1269910"/>
            <a:ext cx="4248472" cy="461665"/>
          </a:xfrm>
          <a:prstGeom prst="rect">
            <a:avLst/>
          </a:prstGeom>
          <a:noFill/>
        </p:spPr>
        <p:txBody>
          <a:bodyPr wrap="square" rtlCol="0">
            <a:spAutoFit/>
          </a:bodyPr>
          <a:lstStyle/>
          <a:p>
            <a:pPr algn="ctr"/>
            <a:r>
              <a:rPr lang="en-GB" sz="2400" dirty="0">
                <a:solidFill>
                  <a:srgbClr val="FF0000"/>
                </a:solidFill>
              </a:rPr>
              <a:t>Conversion of the gas networks</a:t>
            </a:r>
          </a:p>
        </p:txBody>
      </p:sp>
      <p:sp>
        <p:nvSpPr>
          <p:cNvPr id="7" name="TextBox 6"/>
          <p:cNvSpPr txBox="1"/>
          <p:nvPr/>
        </p:nvSpPr>
        <p:spPr>
          <a:xfrm rot="16200000">
            <a:off x="252079" y="4462396"/>
            <a:ext cx="2528459" cy="461665"/>
          </a:xfrm>
          <a:prstGeom prst="rect">
            <a:avLst/>
          </a:prstGeom>
          <a:noFill/>
        </p:spPr>
        <p:txBody>
          <a:bodyPr wrap="square" rtlCol="0">
            <a:spAutoFit/>
          </a:bodyPr>
          <a:lstStyle/>
          <a:p>
            <a:pPr algn="ctr"/>
            <a:r>
              <a:rPr lang="en-GB" sz="2400" dirty="0">
                <a:solidFill>
                  <a:srgbClr val="FF0000"/>
                </a:solidFill>
              </a:rPr>
              <a:t>Gas heating</a:t>
            </a:r>
          </a:p>
        </p:txBody>
      </p:sp>
      <p:graphicFrame>
        <p:nvGraphicFramePr>
          <p:cNvPr id="10" name="Chart 9"/>
          <p:cNvGraphicFramePr>
            <a:graphicFrameLocks/>
          </p:cNvGraphicFramePr>
          <p:nvPr>
            <p:extLst/>
          </p:nvPr>
        </p:nvGraphicFramePr>
        <p:xfrm>
          <a:off x="5528321" y="4693227"/>
          <a:ext cx="1803648" cy="1264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nvPr>
        </p:nvGraphicFramePr>
        <p:xfrm>
          <a:off x="5528321" y="3428999"/>
          <a:ext cx="1803648" cy="1264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3707905" y="3428999"/>
          <a:ext cx="1820416" cy="12642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nvPr>
        </p:nvGraphicFramePr>
        <p:xfrm>
          <a:off x="3687384" y="4693228"/>
          <a:ext cx="1840937" cy="126423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251520" y="1551541"/>
            <a:ext cx="2808312" cy="1477328"/>
          </a:xfrm>
          <a:prstGeom prst="rect">
            <a:avLst/>
          </a:prstGeom>
          <a:noFill/>
        </p:spPr>
        <p:txBody>
          <a:bodyPr wrap="square" rtlCol="0">
            <a:spAutoFit/>
          </a:bodyPr>
          <a:lstStyle/>
          <a:p>
            <a:r>
              <a:rPr lang="en-GB" dirty="0"/>
              <a:t>Hydrogen is the least cost option for heating in all scenarios, but is deployed later when made optional rather than mandatory.</a:t>
            </a:r>
          </a:p>
        </p:txBody>
      </p:sp>
    </p:spTree>
    <p:extLst>
      <p:ext uri="{BB962C8B-B14F-4D97-AF65-F5344CB8AC3E}">
        <p14:creationId xmlns:p14="http://schemas.microsoft.com/office/powerpoint/2010/main" val="292041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1DC9-87EE-43DB-A9F5-922CDF2CEEF3}"/>
              </a:ext>
            </a:extLst>
          </p:cNvPr>
          <p:cNvSpPr>
            <a:spLocks noGrp="1"/>
          </p:cNvSpPr>
          <p:nvPr>
            <p:ph type="title"/>
          </p:nvPr>
        </p:nvSpPr>
        <p:spPr/>
        <p:txBody>
          <a:bodyPr/>
          <a:lstStyle/>
          <a:p>
            <a:r>
              <a:rPr lang="en-GB" dirty="0"/>
              <a:t>…but it is difficult to make a judgement at the moment</a:t>
            </a:r>
          </a:p>
        </p:txBody>
      </p:sp>
      <p:sp>
        <p:nvSpPr>
          <p:cNvPr id="4" name="Slide Number Placeholder 3">
            <a:extLst>
              <a:ext uri="{FF2B5EF4-FFF2-40B4-BE49-F238E27FC236}">
                <a16:creationId xmlns:a16="http://schemas.microsoft.com/office/drawing/2014/main" xmlns="" id="{1C284E43-BF8F-468C-98A8-9FE6CE5DB787}"/>
              </a:ext>
            </a:extLst>
          </p:cNvPr>
          <p:cNvSpPr>
            <a:spLocks noGrp="1"/>
          </p:cNvSpPr>
          <p:nvPr>
            <p:ph type="sldNum" sz="quarter" idx="10"/>
          </p:nvPr>
        </p:nvSpPr>
        <p:spPr/>
        <p:txBody>
          <a:bodyPr/>
          <a:lstStyle/>
          <a:p>
            <a:fld id="{4FCAA571-2F4C-5444-B6EC-E5B3CA5809C4}" type="slidenum">
              <a:rPr lang="en-US" smtClean="0"/>
              <a:pPr/>
              <a:t>25</a:t>
            </a:fld>
            <a:endParaRPr lang="en-US" dirty="0"/>
          </a:p>
        </p:txBody>
      </p:sp>
      <p:pic>
        <p:nvPicPr>
          <p:cNvPr id="5" name="Picture 4">
            <a:extLst>
              <a:ext uri="{FF2B5EF4-FFF2-40B4-BE49-F238E27FC236}">
                <a16:creationId xmlns:a16="http://schemas.microsoft.com/office/drawing/2014/main" xmlns="" id="{4082D125-14D2-48BD-9E31-90849829CFB7}"/>
              </a:ext>
            </a:extLst>
          </p:cNvPr>
          <p:cNvPicPr>
            <a:picLocks noChangeAspect="1"/>
          </p:cNvPicPr>
          <p:nvPr/>
        </p:nvPicPr>
        <p:blipFill>
          <a:blip r:embed="rId2"/>
          <a:stretch>
            <a:fillRect/>
          </a:stretch>
        </p:blipFill>
        <p:spPr>
          <a:xfrm>
            <a:off x="223170" y="1412776"/>
            <a:ext cx="8690665" cy="3816473"/>
          </a:xfrm>
          <a:prstGeom prst="rect">
            <a:avLst/>
          </a:prstGeom>
        </p:spPr>
      </p:pic>
      <p:sp>
        <p:nvSpPr>
          <p:cNvPr id="6" name="TextBox 5">
            <a:extLst>
              <a:ext uri="{FF2B5EF4-FFF2-40B4-BE49-F238E27FC236}">
                <a16:creationId xmlns:a16="http://schemas.microsoft.com/office/drawing/2014/main" xmlns="" id="{F6D5D40B-C855-4ECA-9873-FEB69E1A3BF4}"/>
              </a:ext>
            </a:extLst>
          </p:cNvPr>
          <p:cNvSpPr txBox="1"/>
          <p:nvPr/>
        </p:nvSpPr>
        <p:spPr>
          <a:xfrm>
            <a:off x="323528" y="5517232"/>
            <a:ext cx="8568952" cy="923330"/>
          </a:xfrm>
          <a:prstGeom prst="rect">
            <a:avLst/>
          </a:prstGeom>
          <a:noFill/>
        </p:spPr>
        <p:txBody>
          <a:bodyPr wrap="square" rtlCol="0">
            <a:spAutoFit/>
          </a:bodyPr>
          <a:lstStyle/>
          <a:p>
            <a:r>
              <a:rPr lang="en-GB" dirty="0"/>
              <a:t>The cheapest option depends on assumptions about the cost of heating technologies and whether steam-methane reforming is viable in a net-zero energy system</a:t>
            </a:r>
          </a:p>
        </p:txBody>
      </p:sp>
    </p:spTree>
    <p:extLst>
      <p:ext uri="{BB962C8B-B14F-4D97-AF65-F5344CB8AC3E}">
        <p14:creationId xmlns:p14="http://schemas.microsoft.com/office/powerpoint/2010/main" val="207962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15561-28A0-42DE-BEAC-CB15C2285554}"/>
              </a:ext>
            </a:extLst>
          </p:cNvPr>
          <p:cNvSpPr>
            <a:spLocks noGrp="1"/>
          </p:cNvSpPr>
          <p:nvPr>
            <p:ph type="title"/>
          </p:nvPr>
        </p:nvSpPr>
        <p:spPr/>
        <p:txBody>
          <a:bodyPr/>
          <a:lstStyle/>
          <a:p>
            <a:r>
              <a:rPr lang="en-GB" dirty="0"/>
              <a:t>Industry</a:t>
            </a:r>
          </a:p>
        </p:txBody>
      </p:sp>
      <p:sp>
        <p:nvSpPr>
          <p:cNvPr id="3" name="Content Placeholder 2">
            <a:extLst>
              <a:ext uri="{FF2B5EF4-FFF2-40B4-BE49-F238E27FC236}">
                <a16:creationId xmlns:a16="http://schemas.microsoft.com/office/drawing/2014/main" xmlns="" id="{AA09CB92-7CDA-4EC9-9B86-7356BB2C437E}"/>
              </a:ext>
            </a:extLst>
          </p:cNvPr>
          <p:cNvSpPr>
            <a:spLocks noGrp="1"/>
          </p:cNvSpPr>
          <p:nvPr>
            <p:ph idx="1"/>
          </p:nvPr>
        </p:nvSpPr>
        <p:spPr>
          <a:xfrm>
            <a:off x="323528" y="1628800"/>
            <a:ext cx="4155817" cy="4536752"/>
          </a:xfrm>
        </p:spPr>
        <p:txBody>
          <a:bodyPr/>
          <a:lstStyle/>
          <a:p>
            <a:r>
              <a:rPr lang="en-GB" sz="2000" dirty="0"/>
              <a:t>Can high-temperature process heat be decarbonised?</a:t>
            </a:r>
          </a:p>
          <a:p>
            <a:r>
              <a:rPr lang="en-GB" sz="2000" dirty="0"/>
              <a:t>Hydrogen is a potential alternative (e.g. as a reductant in </a:t>
            </a:r>
            <a:r>
              <a:rPr lang="en-GB" sz="2000" dirty="0" err="1"/>
              <a:t>Midrex</a:t>
            </a:r>
            <a:r>
              <a:rPr lang="en-GB" sz="2000" dirty="0"/>
              <a:t> steel production)</a:t>
            </a:r>
          </a:p>
        </p:txBody>
      </p:sp>
      <p:sp>
        <p:nvSpPr>
          <p:cNvPr id="4" name="Slide Number Placeholder 3">
            <a:extLst>
              <a:ext uri="{FF2B5EF4-FFF2-40B4-BE49-F238E27FC236}">
                <a16:creationId xmlns:a16="http://schemas.microsoft.com/office/drawing/2014/main" xmlns="" id="{6D965F08-9C62-4353-B996-CAACAAFD82B1}"/>
              </a:ext>
            </a:extLst>
          </p:cNvPr>
          <p:cNvSpPr>
            <a:spLocks noGrp="1"/>
          </p:cNvSpPr>
          <p:nvPr>
            <p:ph type="sldNum" sz="quarter" idx="10"/>
          </p:nvPr>
        </p:nvSpPr>
        <p:spPr/>
        <p:txBody>
          <a:bodyPr/>
          <a:lstStyle/>
          <a:p>
            <a:fld id="{4FCAA571-2F4C-5444-B6EC-E5B3CA5809C4}" type="slidenum">
              <a:rPr lang="en-US" smtClean="0"/>
              <a:pPr/>
              <a:t>26</a:t>
            </a:fld>
            <a:endParaRPr lang="en-US" dirty="0"/>
          </a:p>
        </p:txBody>
      </p:sp>
      <p:pic>
        <p:nvPicPr>
          <p:cNvPr id="5" name="Picture 4">
            <a:extLst>
              <a:ext uri="{FF2B5EF4-FFF2-40B4-BE49-F238E27FC236}">
                <a16:creationId xmlns:a16="http://schemas.microsoft.com/office/drawing/2014/main" xmlns="" id="{54590D26-758A-4A05-B56E-58742CBDFC16}"/>
              </a:ext>
            </a:extLst>
          </p:cNvPr>
          <p:cNvPicPr>
            <a:picLocks noChangeAspect="1"/>
          </p:cNvPicPr>
          <p:nvPr/>
        </p:nvPicPr>
        <p:blipFill>
          <a:blip r:embed="rId3"/>
          <a:stretch>
            <a:fillRect/>
          </a:stretch>
        </p:blipFill>
        <p:spPr>
          <a:xfrm>
            <a:off x="4716016" y="1589997"/>
            <a:ext cx="4039157" cy="2335137"/>
          </a:xfrm>
          <a:prstGeom prst="rect">
            <a:avLst/>
          </a:prstGeom>
        </p:spPr>
      </p:pic>
      <p:sp>
        <p:nvSpPr>
          <p:cNvPr id="6" name="Content Placeholder 2">
            <a:extLst>
              <a:ext uri="{FF2B5EF4-FFF2-40B4-BE49-F238E27FC236}">
                <a16:creationId xmlns:a16="http://schemas.microsoft.com/office/drawing/2014/main" xmlns="" id="{33C26F17-F4A3-46F1-B825-7E29221DDF86}"/>
              </a:ext>
            </a:extLst>
          </p:cNvPr>
          <p:cNvSpPr txBox="1">
            <a:spLocks/>
          </p:cNvSpPr>
          <p:nvPr/>
        </p:nvSpPr>
        <p:spPr bwMode="auto">
          <a:xfrm>
            <a:off x="323528" y="4653136"/>
            <a:ext cx="848995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GB" sz="2000" kern="0" dirty="0"/>
              <a:t>Industry could also provide a high demand at a single location that could enable high-volume, lower-cost hydrogen production?</a:t>
            </a:r>
          </a:p>
          <a:p>
            <a:r>
              <a:rPr lang="en-GB" sz="2000" kern="0" dirty="0"/>
              <a:t>The UK is looking at using hydrogen in seven large industrial clusters.</a:t>
            </a:r>
          </a:p>
          <a:p>
            <a:r>
              <a:rPr lang="en-GB" sz="2000" kern="0" dirty="0"/>
              <a:t>This area has huge knowledge gaps.</a:t>
            </a:r>
          </a:p>
        </p:txBody>
      </p:sp>
    </p:spTree>
    <p:extLst>
      <p:ext uri="{BB962C8B-B14F-4D97-AF65-F5344CB8AC3E}">
        <p14:creationId xmlns:p14="http://schemas.microsoft.com/office/powerpoint/2010/main" val="269976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Hydrogen hype cycle</a:t>
            </a:r>
          </a:p>
        </p:txBody>
      </p:sp>
      <p:sp>
        <p:nvSpPr>
          <p:cNvPr id="4" name="Slide Number Placeholder 3"/>
          <p:cNvSpPr>
            <a:spLocks noGrp="1"/>
          </p:cNvSpPr>
          <p:nvPr>
            <p:ph type="sldNum" sz="quarter" idx="10"/>
          </p:nvPr>
        </p:nvSpPr>
        <p:spPr/>
        <p:txBody>
          <a:bodyPr/>
          <a:lstStyle/>
          <a:p>
            <a:fld id="{4FCAA571-2F4C-5444-B6EC-E5B3CA5809C4}" type="slidenum">
              <a:rPr lang="en-US" smtClean="0"/>
              <a:pPr/>
              <a:t>27</a:t>
            </a:fld>
            <a:endParaRPr lang="en-US" dirty="0"/>
          </a:p>
        </p:txBody>
      </p:sp>
      <p:pic>
        <p:nvPicPr>
          <p:cNvPr id="3076" name="Picture 4" descr="https://upload.wikimedia.org/wikipedia/commons/thumb/9/94/Gartner_Hype_Cycle.svg/559px-Gartner_Hype_Cyc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15591"/>
            <a:ext cx="5324475" cy="3457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5445224"/>
            <a:ext cx="5688632" cy="369332"/>
          </a:xfrm>
          <a:prstGeom prst="rect">
            <a:avLst/>
          </a:prstGeom>
          <a:noFill/>
        </p:spPr>
        <p:txBody>
          <a:bodyPr wrap="square" rtlCol="0">
            <a:spAutoFit/>
          </a:bodyPr>
          <a:lstStyle/>
          <a:p>
            <a:r>
              <a:rPr lang="en-GB" dirty="0"/>
              <a:t>Late-90s                     2020</a:t>
            </a:r>
          </a:p>
        </p:txBody>
      </p:sp>
      <p:sp>
        <p:nvSpPr>
          <p:cNvPr id="6" name="TextBox 5"/>
          <p:cNvSpPr txBox="1"/>
          <p:nvPr/>
        </p:nvSpPr>
        <p:spPr>
          <a:xfrm>
            <a:off x="2123728" y="2060848"/>
            <a:ext cx="720080" cy="369332"/>
          </a:xfrm>
          <a:prstGeom prst="rect">
            <a:avLst/>
          </a:prstGeom>
          <a:noFill/>
        </p:spPr>
        <p:txBody>
          <a:bodyPr wrap="square" rtlCol="0">
            <a:spAutoFit/>
          </a:bodyPr>
          <a:lstStyle/>
          <a:p>
            <a:r>
              <a:rPr lang="en-GB" dirty="0"/>
              <a:t>2002</a:t>
            </a:r>
          </a:p>
        </p:txBody>
      </p:sp>
      <p:sp>
        <p:nvSpPr>
          <p:cNvPr id="7" name="Right Arrow 6"/>
          <p:cNvSpPr/>
          <p:nvPr/>
        </p:nvSpPr>
        <p:spPr>
          <a:xfrm rot="18285953">
            <a:off x="3708708" y="3831228"/>
            <a:ext cx="50405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5796136" y="1546259"/>
            <a:ext cx="2160240" cy="369332"/>
          </a:xfrm>
          <a:prstGeom prst="rect">
            <a:avLst/>
          </a:prstGeom>
          <a:noFill/>
        </p:spPr>
        <p:txBody>
          <a:bodyPr wrap="square" rtlCol="0">
            <a:spAutoFit/>
          </a:bodyPr>
          <a:lstStyle/>
          <a:p>
            <a:r>
              <a:rPr lang="en-GB" dirty="0"/>
              <a:t>Gartner hype cycle</a:t>
            </a:r>
          </a:p>
        </p:txBody>
      </p:sp>
    </p:spTree>
    <p:extLst>
      <p:ext uri="{BB962C8B-B14F-4D97-AF65-F5344CB8AC3E}">
        <p14:creationId xmlns:p14="http://schemas.microsoft.com/office/powerpoint/2010/main" val="3881436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for hydrogen and fuel cells</a:t>
            </a:r>
          </a:p>
        </p:txBody>
      </p:sp>
      <p:sp>
        <p:nvSpPr>
          <p:cNvPr id="3" name="Content Placeholder 2"/>
          <p:cNvSpPr>
            <a:spLocks noGrp="1"/>
          </p:cNvSpPr>
          <p:nvPr>
            <p:ph idx="1"/>
          </p:nvPr>
        </p:nvSpPr>
        <p:spPr>
          <a:xfrm>
            <a:off x="323528" y="1988840"/>
            <a:ext cx="8489950" cy="4680520"/>
          </a:xfrm>
        </p:spPr>
        <p:txBody>
          <a:bodyPr/>
          <a:lstStyle/>
          <a:p>
            <a:pPr marL="457200" indent="-457200">
              <a:spcBef>
                <a:spcPts val="0"/>
              </a:spcBef>
              <a:spcAft>
                <a:spcPts val="1800"/>
              </a:spcAft>
              <a:buFont typeface="+mj-lt"/>
              <a:buAutoNum type="arabicPeriod"/>
            </a:pPr>
            <a:r>
              <a:rPr lang="en-GB" sz="2000" dirty="0"/>
              <a:t>Funding innovation through learning-by-doing to reduce fuel cell vehicle  and other technology costs.</a:t>
            </a:r>
          </a:p>
          <a:p>
            <a:pPr marL="457200" indent="-457200">
              <a:spcBef>
                <a:spcPts val="0"/>
              </a:spcBef>
              <a:spcAft>
                <a:spcPts val="1800"/>
              </a:spcAft>
              <a:buFont typeface="+mj-lt"/>
              <a:buAutoNum type="arabicPeriod"/>
            </a:pPr>
            <a:r>
              <a:rPr lang="en-GB" sz="2000" dirty="0"/>
              <a:t>Chicken-and-egg infrastructure.</a:t>
            </a:r>
          </a:p>
          <a:p>
            <a:pPr marL="457200" indent="-457200">
              <a:spcBef>
                <a:spcPts val="0"/>
              </a:spcBef>
              <a:spcAft>
                <a:spcPts val="1800"/>
              </a:spcAft>
              <a:buFont typeface="+mj-lt"/>
              <a:buAutoNum type="arabicPeriod"/>
            </a:pPr>
            <a:r>
              <a:rPr lang="en-GB" sz="2000" dirty="0"/>
              <a:t>Hydrogen purity and compression requirements for different applications, and how these affect infrastructure development.</a:t>
            </a:r>
          </a:p>
          <a:p>
            <a:pPr marL="457200" indent="-457200">
              <a:spcBef>
                <a:spcPts val="0"/>
              </a:spcBef>
              <a:spcAft>
                <a:spcPts val="1800"/>
              </a:spcAft>
              <a:buFont typeface="+mj-lt"/>
              <a:buAutoNum type="arabicPeriod"/>
            </a:pPr>
            <a:r>
              <a:rPr lang="en-GB" sz="2000" dirty="0"/>
              <a:t>Expensive compared to high-carbon alternatives, and also compared to battery electric vehicles in the short-to-medium term.</a:t>
            </a:r>
          </a:p>
          <a:p>
            <a:pPr marL="457200" indent="-457200">
              <a:spcBef>
                <a:spcPts val="0"/>
              </a:spcBef>
              <a:spcAft>
                <a:spcPts val="1800"/>
              </a:spcAft>
              <a:buFont typeface="+mj-lt"/>
              <a:buAutoNum type="arabicPeriod"/>
            </a:pPr>
            <a:r>
              <a:rPr lang="en-GB" sz="2000" dirty="0"/>
              <a:t>New demand patterns (e.g. driverless vehicles).</a:t>
            </a:r>
          </a:p>
        </p:txBody>
      </p:sp>
      <p:sp>
        <p:nvSpPr>
          <p:cNvPr id="4" name="Slide Number Placeholder 3"/>
          <p:cNvSpPr>
            <a:spLocks noGrp="1"/>
          </p:cNvSpPr>
          <p:nvPr>
            <p:ph type="sldNum" sz="quarter" idx="10"/>
          </p:nvPr>
        </p:nvSpPr>
        <p:spPr/>
        <p:txBody>
          <a:bodyPr/>
          <a:lstStyle/>
          <a:p>
            <a:fld id="{4FCAA571-2F4C-5444-B6EC-E5B3CA5809C4}" type="slidenum">
              <a:rPr lang="en-US" smtClean="0"/>
              <a:pPr/>
              <a:t>28</a:t>
            </a:fld>
            <a:endParaRPr lang="en-US" dirty="0"/>
          </a:p>
        </p:txBody>
      </p:sp>
    </p:spTree>
    <p:extLst>
      <p:ext uri="{BB962C8B-B14F-4D97-AF65-F5344CB8AC3E}">
        <p14:creationId xmlns:p14="http://schemas.microsoft.com/office/powerpoint/2010/main" val="2893961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a:xfrm>
            <a:off x="327025" y="1988840"/>
            <a:ext cx="8489950" cy="3744416"/>
          </a:xfrm>
        </p:spPr>
        <p:txBody>
          <a:bodyPr/>
          <a:lstStyle/>
          <a:p>
            <a:pPr marL="457200" lvl="0" indent="-457200">
              <a:lnSpc>
                <a:spcPct val="108000"/>
              </a:lnSpc>
              <a:buFont typeface="+mj-lt"/>
              <a:buAutoNum type="arabicPeriod"/>
            </a:pPr>
            <a:r>
              <a:rPr lang="en-GB" sz="2000" dirty="0"/>
              <a:t>Hydrogen cars are belatedly being commercialised.  A range of other hydrogen technologies are also being pursued.  There is a lot more realism now than in the past.</a:t>
            </a:r>
          </a:p>
          <a:p>
            <a:pPr marL="457200" lvl="0" indent="-457200">
              <a:lnSpc>
                <a:spcPct val="108000"/>
              </a:lnSpc>
              <a:buFont typeface="+mj-lt"/>
              <a:buAutoNum type="arabicPeriod"/>
            </a:pPr>
            <a:endParaRPr lang="en-GB" sz="2000" dirty="0"/>
          </a:p>
          <a:p>
            <a:pPr marL="457200" lvl="0" indent="-457200">
              <a:lnSpc>
                <a:spcPct val="108000"/>
              </a:lnSpc>
              <a:buFont typeface="+mj-lt"/>
              <a:buAutoNum type="arabicPeriod"/>
            </a:pPr>
            <a:r>
              <a:rPr lang="en-GB" sz="2000" dirty="0"/>
              <a:t>Economics, user experience and air pollution will all be key drivers.</a:t>
            </a:r>
          </a:p>
          <a:p>
            <a:pPr marL="457200" lvl="0" indent="-457200">
              <a:lnSpc>
                <a:spcPct val="108000"/>
              </a:lnSpc>
              <a:buFont typeface="+mj-lt"/>
              <a:buAutoNum type="arabicPeriod"/>
            </a:pPr>
            <a:endParaRPr lang="en-GB" sz="2000" dirty="0"/>
          </a:p>
          <a:p>
            <a:pPr marL="457200" lvl="0" indent="-457200">
              <a:lnSpc>
                <a:spcPct val="108000"/>
              </a:lnSpc>
              <a:buFont typeface="+mj-lt"/>
              <a:buAutoNum type="arabicPeriod"/>
            </a:pPr>
            <a:r>
              <a:rPr lang="en-GB" sz="2000" dirty="0"/>
              <a:t>The future for hydrogen is difficult to predict, not least because hydrogen and fuel cells could contribute in many diverse ways across many sectors, spanning the energy system.</a:t>
            </a:r>
            <a:endParaRPr lang="en-GB" sz="1800"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29</a:t>
            </a:fld>
            <a:endParaRPr lang="en-US" dirty="0"/>
          </a:p>
        </p:txBody>
      </p:sp>
    </p:spTree>
    <p:extLst>
      <p:ext uri="{BB962C8B-B14F-4D97-AF65-F5344CB8AC3E}">
        <p14:creationId xmlns:p14="http://schemas.microsoft.com/office/powerpoint/2010/main" val="226322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1812: hydrogen becomes mainstream as the </a:t>
            </a:r>
            <a:r>
              <a:rPr lang="en-GB" b="1" i="1" dirty="0"/>
              <a:t>Gas Light and Coke Company </a:t>
            </a:r>
            <a:r>
              <a:rPr lang="en-GB" b="1" dirty="0"/>
              <a:t>is incorporated to provide lighting</a:t>
            </a:r>
          </a:p>
        </p:txBody>
      </p:sp>
      <p:sp>
        <p:nvSpPr>
          <p:cNvPr id="4" name="Slide Number Placeholder 3"/>
          <p:cNvSpPr>
            <a:spLocks noGrp="1"/>
          </p:cNvSpPr>
          <p:nvPr>
            <p:ph type="sldNum" sz="quarter" idx="10"/>
          </p:nvPr>
        </p:nvSpPr>
        <p:spPr/>
        <p:txBody>
          <a:bodyPr/>
          <a:lstStyle/>
          <a:p>
            <a:fld id="{4FCAA571-2F4C-5444-B6EC-E5B3CA5809C4}" type="slidenum">
              <a:rPr lang="en-US" smtClean="0"/>
              <a:pPr/>
              <a:t>3</a:t>
            </a:fld>
            <a:endParaRPr lang="en-US" dirty="0"/>
          </a:p>
        </p:txBody>
      </p:sp>
      <p:sp>
        <p:nvSpPr>
          <p:cNvPr id="5" name="Content Placeholder 2"/>
          <p:cNvSpPr txBox="1">
            <a:spLocks/>
          </p:cNvSpPr>
          <p:nvPr/>
        </p:nvSpPr>
        <p:spPr bwMode="auto">
          <a:xfrm>
            <a:off x="439017" y="2270984"/>
            <a:ext cx="2980855" cy="384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GB" sz="2000" dirty="0"/>
              <a:t>Why town gas?</a:t>
            </a:r>
          </a:p>
          <a:p>
            <a:endParaRPr lang="en-GB" sz="2000" dirty="0"/>
          </a:p>
          <a:p>
            <a:pPr>
              <a:buFont typeface="Arial" panose="020B0604020202020204" pitchFamily="34" charset="0"/>
              <a:buChar char="•"/>
            </a:pPr>
            <a:r>
              <a:rPr lang="en-GB" sz="2000" dirty="0"/>
              <a:t>Economic case: cheaper than whale oil.</a:t>
            </a:r>
          </a:p>
          <a:p>
            <a:pPr>
              <a:buFont typeface="Arial" panose="020B0604020202020204" pitchFamily="34" charset="0"/>
              <a:buChar char="•"/>
            </a:pPr>
            <a:r>
              <a:rPr lang="en-GB" sz="2000" dirty="0"/>
              <a:t>Quality of service: brighter, safer flame.</a:t>
            </a:r>
          </a:p>
          <a:p>
            <a:pPr>
              <a:buFont typeface="Arial" panose="020B0604020202020204" pitchFamily="34" charset="0"/>
              <a:buChar char="•"/>
            </a:pPr>
            <a:endParaRPr lang="en-GB" sz="2000" dirty="0"/>
          </a:p>
          <a:p>
            <a:pPr marL="0" indent="0">
              <a:buNone/>
            </a:pPr>
            <a:r>
              <a:rPr lang="en-GB" sz="2000" dirty="0"/>
              <a:t>Widespread adoption for street lighting by 1820.</a:t>
            </a:r>
          </a:p>
          <a:p>
            <a:pPr marL="0" indent="0">
              <a:buNone/>
            </a:pPr>
            <a:r>
              <a:rPr lang="en-GB" sz="2000" dirty="0"/>
              <a:t>Also used for cooking from 1875.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452" y="2216704"/>
            <a:ext cx="5448548" cy="4651518"/>
          </a:xfrm>
          <a:prstGeom prst="rect">
            <a:avLst/>
          </a:prstGeom>
        </p:spPr>
      </p:pic>
      <p:sp>
        <p:nvSpPr>
          <p:cNvPr id="7" name="TextBox 6"/>
          <p:cNvSpPr txBox="1"/>
          <p:nvPr/>
        </p:nvSpPr>
        <p:spPr>
          <a:xfrm>
            <a:off x="1547665" y="6313638"/>
            <a:ext cx="2160240" cy="523220"/>
          </a:xfrm>
          <a:prstGeom prst="rect">
            <a:avLst/>
          </a:prstGeom>
          <a:noFill/>
        </p:spPr>
        <p:txBody>
          <a:bodyPr wrap="square" rtlCol="0">
            <a:spAutoFit/>
          </a:bodyPr>
          <a:lstStyle/>
          <a:p>
            <a:r>
              <a:rPr lang="en-GB" sz="1400" dirty="0"/>
              <a:t>William Murdock.</a:t>
            </a:r>
          </a:p>
          <a:p>
            <a:r>
              <a:rPr lang="en-GB" sz="1400" dirty="0" err="1"/>
              <a:t>Chantler</a:t>
            </a:r>
            <a:r>
              <a:rPr lang="en-GB" sz="1400" dirty="0"/>
              <a:t> &amp; </a:t>
            </a:r>
            <a:r>
              <a:rPr lang="en-GB" sz="1400" dirty="0" err="1"/>
              <a:t>Lacey</a:t>
            </a:r>
            <a:r>
              <a:rPr lang="en-GB" sz="1400" dirty="0"/>
              <a:t> (1949)</a:t>
            </a:r>
          </a:p>
        </p:txBody>
      </p:sp>
    </p:spTree>
    <p:extLst>
      <p:ext uri="{BB962C8B-B14F-4D97-AF65-F5344CB8AC3E}">
        <p14:creationId xmlns:p14="http://schemas.microsoft.com/office/powerpoint/2010/main" val="3747589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836712"/>
            <a:ext cx="6444207"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dirty="0"/>
          </a:p>
          <a:p>
            <a:pPr marL="0" indent="0" algn="ctr">
              <a:buFont typeface="Arial" pitchFamily="34" charset="0"/>
              <a:buNone/>
            </a:pPr>
            <a:endParaRPr lang="en-GB" dirty="0"/>
          </a:p>
          <a:p>
            <a:pPr marL="0" indent="0" algn="ctr">
              <a:buFont typeface="Arial" pitchFamily="34" charset="0"/>
              <a:buNone/>
            </a:pPr>
            <a:r>
              <a:rPr lang="en-GB" dirty="0"/>
              <a:t>Thank you for listening</a:t>
            </a:r>
          </a:p>
          <a:p>
            <a:pPr marL="0" indent="0" algn="ctr">
              <a:buFont typeface="Arial" pitchFamily="34" charset="0"/>
              <a:buNone/>
            </a:pPr>
            <a:endParaRPr lang="en-GB" sz="3600" dirty="0"/>
          </a:p>
          <a:p>
            <a:pPr marL="0" indent="0" algn="ctr">
              <a:buFont typeface="Arial" pitchFamily="34" charset="0"/>
              <a:buNone/>
            </a:pPr>
            <a:r>
              <a:rPr lang="en-GB" sz="2400" dirty="0"/>
              <a:t>Contact me: </a:t>
            </a:r>
            <a:r>
              <a:rPr lang="en-GB" sz="2400" dirty="0">
                <a:hlinkClick r:id="rId3"/>
              </a:rPr>
              <a:t>p.dodds@ucl.ac.uk</a:t>
            </a:r>
            <a:endParaRPr lang="en-GB" sz="2400" dirty="0"/>
          </a:p>
          <a:p>
            <a:pPr marL="0" indent="0" algn="ctr">
              <a:buFont typeface="Arial" pitchFamily="34" charset="0"/>
              <a:buNone/>
            </a:pPr>
            <a:endParaRPr lang="en-GB" sz="2400" dirty="0"/>
          </a:p>
        </p:txBody>
      </p:sp>
      <p:pic>
        <p:nvPicPr>
          <p:cNvPr id="7" name="Picture 4" descr="D:\ucl\ukshec\seminars\etsap_athens_2011\energy-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982" y="2060848"/>
            <a:ext cx="2019684" cy="1041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799" y="938485"/>
            <a:ext cx="15716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6600"/>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ucl\ukshec\seminars\etsap_athens_2011\supergen-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6430" y="3429000"/>
            <a:ext cx="1376362" cy="1054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5851" y="4941168"/>
            <a:ext cx="1737946" cy="28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03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Rise of natural gas</a:t>
            </a:r>
          </a:p>
        </p:txBody>
      </p:sp>
      <p:sp>
        <p:nvSpPr>
          <p:cNvPr id="3" name="Content Placeholder 2"/>
          <p:cNvSpPr>
            <a:spLocks noGrp="1"/>
          </p:cNvSpPr>
          <p:nvPr>
            <p:ph idx="1"/>
          </p:nvPr>
        </p:nvSpPr>
        <p:spPr>
          <a:xfrm>
            <a:off x="323528" y="1988840"/>
            <a:ext cx="3672408" cy="4176712"/>
          </a:xfrm>
        </p:spPr>
        <p:txBody>
          <a:bodyPr/>
          <a:lstStyle/>
          <a:p>
            <a:r>
              <a:rPr lang="en-GB" sz="2000" dirty="0"/>
              <a:t>Natural gas discovered in the North Sea in 1959.</a:t>
            </a:r>
          </a:p>
          <a:p>
            <a:r>
              <a:rPr lang="en-GB" sz="2000" dirty="0"/>
              <a:t>Conversion programme starts in 1967 and is completed in 1977.</a:t>
            </a:r>
          </a:p>
          <a:p>
            <a:r>
              <a:rPr lang="en-GB" sz="2000" dirty="0"/>
              <a:t>Heating becomes the primary market.</a:t>
            </a:r>
          </a:p>
        </p:txBody>
      </p:sp>
      <p:sp>
        <p:nvSpPr>
          <p:cNvPr id="4" name="Slide Number Placeholder 3"/>
          <p:cNvSpPr>
            <a:spLocks noGrp="1"/>
          </p:cNvSpPr>
          <p:nvPr>
            <p:ph type="sldNum" sz="quarter" idx="10"/>
          </p:nvPr>
        </p:nvSpPr>
        <p:spPr/>
        <p:txBody>
          <a:bodyPr/>
          <a:lstStyle/>
          <a:p>
            <a:fld id="{4FCAA571-2F4C-5444-B6EC-E5B3CA5809C4}" type="slidenum">
              <a:rPr lang="en-US" smtClean="0"/>
              <a:pPr/>
              <a:t>4</a:t>
            </a:fld>
            <a:endParaRPr lang="en-US"/>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62009" y="1340768"/>
            <a:ext cx="4986239" cy="486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7" name="Picture 6"/>
          <p:cNvPicPr>
            <a:picLocks noChangeAspect="1"/>
          </p:cNvPicPr>
          <p:nvPr/>
        </p:nvPicPr>
        <p:blipFill>
          <a:blip r:embed="rId4"/>
          <a:stretch>
            <a:fillRect/>
          </a:stretch>
        </p:blipFill>
        <p:spPr>
          <a:xfrm>
            <a:off x="-6993" y="4545444"/>
            <a:ext cx="4169002" cy="2124003"/>
          </a:xfrm>
          <a:prstGeom prst="rect">
            <a:avLst/>
          </a:prstGeom>
        </p:spPr>
      </p:pic>
    </p:spTree>
    <p:extLst>
      <p:ext uri="{BB962C8B-B14F-4D97-AF65-F5344CB8AC3E}">
        <p14:creationId xmlns:p14="http://schemas.microsoft.com/office/powerpoint/2010/main" val="29402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3A5A4-216A-4F07-B91B-BC9C0A8260C4}"/>
              </a:ext>
            </a:extLst>
          </p:cNvPr>
          <p:cNvSpPr>
            <a:spLocks noGrp="1"/>
          </p:cNvSpPr>
          <p:nvPr>
            <p:ph type="title"/>
          </p:nvPr>
        </p:nvSpPr>
        <p:spPr/>
        <p:txBody>
          <a:bodyPr/>
          <a:lstStyle/>
          <a:p>
            <a:r>
              <a:rPr lang="en-GB" dirty="0"/>
              <a:t>Will we return to using hydrogen in the future?</a:t>
            </a:r>
          </a:p>
        </p:txBody>
      </p:sp>
      <p:sp>
        <p:nvSpPr>
          <p:cNvPr id="4" name="Slide Number Placeholder 3">
            <a:extLst>
              <a:ext uri="{FF2B5EF4-FFF2-40B4-BE49-F238E27FC236}">
                <a16:creationId xmlns:a16="http://schemas.microsoft.com/office/drawing/2014/main" xmlns="" id="{3CE5D6BE-8770-4987-9C99-F537E7C3AF06}"/>
              </a:ext>
            </a:extLst>
          </p:cNvPr>
          <p:cNvSpPr>
            <a:spLocks noGrp="1"/>
          </p:cNvSpPr>
          <p:nvPr>
            <p:ph type="sldNum" sz="quarter" idx="10"/>
          </p:nvPr>
        </p:nvSpPr>
        <p:spPr/>
        <p:txBody>
          <a:bodyPr/>
          <a:lstStyle/>
          <a:p>
            <a:fld id="{4FCAA571-2F4C-5444-B6EC-E5B3CA5809C4}" type="slidenum">
              <a:rPr lang="en-US" smtClean="0"/>
              <a:pPr/>
              <a:t>5</a:t>
            </a:fld>
            <a:endParaRPr lang="en-US" dirty="0"/>
          </a:p>
        </p:txBody>
      </p:sp>
      <p:pic>
        <p:nvPicPr>
          <p:cNvPr id="5" name="Picture 4">
            <a:extLst>
              <a:ext uri="{FF2B5EF4-FFF2-40B4-BE49-F238E27FC236}">
                <a16:creationId xmlns:a16="http://schemas.microsoft.com/office/drawing/2014/main" xmlns="" id="{9521CFB5-537E-4552-98A0-7134A858940D}"/>
              </a:ext>
            </a:extLst>
          </p:cNvPr>
          <p:cNvPicPr>
            <a:picLocks noChangeAspect="1"/>
          </p:cNvPicPr>
          <p:nvPr/>
        </p:nvPicPr>
        <p:blipFill>
          <a:blip r:embed="rId2"/>
          <a:stretch>
            <a:fillRect/>
          </a:stretch>
        </p:blipFill>
        <p:spPr>
          <a:xfrm>
            <a:off x="1043608" y="1838497"/>
            <a:ext cx="2762250" cy="1933575"/>
          </a:xfrm>
          <a:prstGeom prst="rect">
            <a:avLst/>
          </a:prstGeom>
        </p:spPr>
      </p:pic>
      <p:pic>
        <p:nvPicPr>
          <p:cNvPr id="8" name="Picture 7">
            <a:extLst>
              <a:ext uri="{FF2B5EF4-FFF2-40B4-BE49-F238E27FC236}">
                <a16:creationId xmlns:a16="http://schemas.microsoft.com/office/drawing/2014/main" xmlns="" id="{CAD5EEA9-D0DB-41EA-BB28-D6B10EF3076F}"/>
              </a:ext>
            </a:extLst>
          </p:cNvPr>
          <p:cNvPicPr>
            <a:picLocks noChangeAspect="1"/>
          </p:cNvPicPr>
          <p:nvPr/>
        </p:nvPicPr>
        <p:blipFill>
          <a:blip r:embed="rId3"/>
          <a:stretch>
            <a:fillRect/>
          </a:stretch>
        </p:blipFill>
        <p:spPr>
          <a:xfrm>
            <a:off x="621941" y="4179350"/>
            <a:ext cx="3185951" cy="2425851"/>
          </a:xfrm>
          <a:prstGeom prst="rect">
            <a:avLst/>
          </a:prstGeom>
        </p:spPr>
      </p:pic>
      <p:pic>
        <p:nvPicPr>
          <p:cNvPr id="9" name="Picture 8">
            <a:extLst>
              <a:ext uri="{FF2B5EF4-FFF2-40B4-BE49-F238E27FC236}">
                <a16:creationId xmlns:a16="http://schemas.microsoft.com/office/drawing/2014/main" xmlns="" id="{3322FCC9-2F04-49EF-ADB9-E38F33F98BA6}"/>
              </a:ext>
            </a:extLst>
          </p:cNvPr>
          <p:cNvPicPr>
            <a:picLocks noChangeAspect="1"/>
          </p:cNvPicPr>
          <p:nvPr/>
        </p:nvPicPr>
        <p:blipFill>
          <a:blip r:embed="rId4"/>
          <a:stretch>
            <a:fillRect/>
          </a:stretch>
        </p:blipFill>
        <p:spPr>
          <a:xfrm>
            <a:off x="4684914" y="4293096"/>
            <a:ext cx="4039157" cy="2335137"/>
          </a:xfrm>
          <a:prstGeom prst="rect">
            <a:avLst/>
          </a:prstGeom>
        </p:spPr>
      </p:pic>
      <p:pic>
        <p:nvPicPr>
          <p:cNvPr id="11" name="Picture 10">
            <a:extLst>
              <a:ext uri="{FF2B5EF4-FFF2-40B4-BE49-F238E27FC236}">
                <a16:creationId xmlns:a16="http://schemas.microsoft.com/office/drawing/2014/main" xmlns="" id="{8E6D422F-FBDC-493E-9784-7E7976C50203}"/>
              </a:ext>
            </a:extLst>
          </p:cNvPr>
          <p:cNvPicPr>
            <a:picLocks noChangeAspect="1"/>
          </p:cNvPicPr>
          <p:nvPr/>
        </p:nvPicPr>
        <p:blipFill>
          <a:blip r:embed="rId5"/>
          <a:stretch>
            <a:fillRect/>
          </a:stretch>
        </p:blipFill>
        <p:spPr>
          <a:xfrm>
            <a:off x="4684914" y="1639165"/>
            <a:ext cx="4039157" cy="2468614"/>
          </a:xfrm>
          <a:prstGeom prst="rect">
            <a:avLst/>
          </a:prstGeom>
        </p:spPr>
      </p:pic>
    </p:spTree>
    <p:extLst>
      <p:ext uri="{BB962C8B-B14F-4D97-AF65-F5344CB8AC3E}">
        <p14:creationId xmlns:p14="http://schemas.microsoft.com/office/powerpoint/2010/main" val="330855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History of hydrogen in transport</a:t>
            </a:r>
          </a:p>
        </p:txBody>
      </p:sp>
      <p:sp>
        <p:nvSpPr>
          <p:cNvPr id="4" name="Slide Number Placeholder 3"/>
          <p:cNvSpPr>
            <a:spLocks noGrp="1"/>
          </p:cNvSpPr>
          <p:nvPr>
            <p:ph type="sldNum" sz="quarter" idx="10"/>
          </p:nvPr>
        </p:nvSpPr>
        <p:spPr/>
        <p:txBody>
          <a:bodyPr/>
          <a:lstStyle/>
          <a:p>
            <a:fld id="{4FCAA571-2F4C-5444-B6EC-E5B3CA5809C4}" type="slidenum">
              <a:rPr lang="en-US" smtClean="0"/>
              <a:pPr/>
              <a:t>6</a:t>
            </a:fld>
            <a:endParaRPr lang="en-US"/>
          </a:p>
        </p:txBody>
      </p:sp>
      <p:pic>
        <p:nvPicPr>
          <p:cNvPr id="1028" name="Picture 4" descr="Hindenburg disa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66117"/>
            <a:ext cx="3989230" cy="32557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5508104" y="1973174"/>
            <a:ext cx="2736304" cy="3241614"/>
          </a:xfrm>
          <a:prstGeom prst="rect">
            <a:avLst/>
          </a:prstGeom>
        </p:spPr>
      </p:pic>
    </p:spTree>
    <p:extLst>
      <p:ext uri="{BB962C8B-B14F-4D97-AF65-F5344CB8AC3E}">
        <p14:creationId xmlns:p14="http://schemas.microsoft.com/office/powerpoint/2010/main" val="76277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future: fuel cell cars powered by hydrogen?</a:t>
            </a:r>
          </a:p>
        </p:txBody>
      </p:sp>
      <p:sp>
        <p:nvSpPr>
          <p:cNvPr id="4" name="Slide Number Placeholder 3"/>
          <p:cNvSpPr>
            <a:spLocks noGrp="1"/>
          </p:cNvSpPr>
          <p:nvPr>
            <p:ph type="sldNum" sz="quarter" idx="10"/>
          </p:nvPr>
        </p:nvSpPr>
        <p:spPr/>
        <p:txBody>
          <a:bodyPr/>
          <a:lstStyle/>
          <a:p>
            <a:fld id="{4FCAA571-2F4C-5444-B6EC-E5B3CA5809C4}" type="slidenum">
              <a:rPr lang="en-US" smtClean="0"/>
              <a:pPr/>
              <a:t>7</a:t>
            </a:fld>
            <a:endParaRPr lang="en-US"/>
          </a:p>
        </p:txBody>
      </p:sp>
      <p:pic>
        <p:nvPicPr>
          <p:cNvPr id="6" name="Picture 5"/>
          <p:cNvPicPr>
            <a:picLocks noChangeAspect="1"/>
          </p:cNvPicPr>
          <p:nvPr/>
        </p:nvPicPr>
        <p:blipFill>
          <a:blip r:embed="rId3"/>
          <a:stretch>
            <a:fillRect/>
          </a:stretch>
        </p:blipFill>
        <p:spPr>
          <a:xfrm>
            <a:off x="802473" y="1723800"/>
            <a:ext cx="2667000" cy="1714500"/>
          </a:xfrm>
          <a:prstGeom prst="rect">
            <a:avLst/>
          </a:prstGeom>
        </p:spPr>
      </p:pic>
      <p:pic>
        <p:nvPicPr>
          <p:cNvPr id="8" name="Picture 7"/>
          <p:cNvPicPr>
            <a:picLocks noChangeAspect="1"/>
          </p:cNvPicPr>
          <p:nvPr/>
        </p:nvPicPr>
        <p:blipFill>
          <a:blip r:embed="rId4"/>
          <a:stretch>
            <a:fillRect/>
          </a:stretch>
        </p:blipFill>
        <p:spPr>
          <a:xfrm>
            <a:off x="5579541" y="1709512"/>
            <a:ext cx="2619375" cy="1743075"/>
          </a:xfrm>
          <a:prstGeom prst="rect">
            <a:avLst/>
          </a:prstGeom>
        </p:spPr>
      </p:pic>
      <p:pic>
        <p:nvPicPr>
          <p:cNvPr id="11" name="Picture 10">
            <a:extLst>
              <a:ext uri="{FF2B5EF4-FFF2-40B4-BE49-F238E27FC236}">
                <a16:creationId xmlns:a16="http://schemas.microsoft.com/office/drawing/2014/main" xmlns="" id="{87238CAD-7E9A-4D3B-AD9A-B28455ABAF84}"/>
              </a:ext>
            </a:extLst>
          </p:cNvPr>
          <p:cNvPicPr>
            <a:picLocks noChangeAspect="1"/>
          </p:cNvPicPr>
          <p:nvPr/>
        </p:nvPicPr>
        <p:blipFill>
          <a:blip r:embed="rId5"/>
          <a:stretch>
            <a:fillRect/>
          </a:stretch>
        </p:blipFill>
        <p:spPr>
          <a:xfrm>
            <a:off x="755576" y="3861048"/>
            <a:ext cx="2762250" cy="1933575"/>
          </a:xfrm>
          <a:prstGeom prst="rect">
            <a:avLst/>
          </a:prstGeom>
        </p:spPr>
      </p:pic>
      <p:pic>
        <p:nvPicPr>
          <p:cNvPr id="12" name="Picture 11">
            <a:extLst>
              <a:ext uri="{FF2B5EF4-FFF2-40B4-BE49-F238E27FC236}">
                <a16:creationId xmlns:a16="http://schemas.microsoft.com/office/drawing/2014/main" xmlns="" id="{C999A711-EC43-4C1E-8737-76491F2979EE}"/>
              </a:ext>
            </a:extLst>
          </p:cNvPr>
          <p:cNvPicPr>
            <a:picLocks noChangeAspect="1"/>
          </p:cNvPicPr>
          <p:nvPr/>
        </p:nvPicPr>
        <p:blipFill>
          <a:blip r:embed="rId6"/>
          <a:stretch>
            <a:fillRect/>
          </a:stretch>
        </p:blipFill>
        <p:spPr>
          <a:xfrm>
            <a:off x="5508103" y="3861048"/>
            <a:ext cx="2762250" cy="1933575"/>
          </a:xfrm>
          <a:prstGeom prst="rect">
            <a:avLst/>
          </a:prstGeom>
        </p:spPr>
      </p:pic>
      <p:sp>
        <p:nvSpPr>
          <p:cNvPr id="13" name="TextBox 12">
            <a:extLst>
              <a:ext uri="{FF2B5EF4-FFF2-40B4-BE49-F238E27FC236}">
                <a16:creationId xmlns:a16="http://schemas.microsoft.com/office/drawing/2014/main" xmlns="" id="{C5D632C4-C9A0-4E46-88A8-53B9EB4A03DA}"/>
              </a:ext>
            </a:extLst>
          </p:cNvPr>
          <p:cNvSpPr txBox="1"/>
          <p:nvPr/>
        </p:nvSpPr>
        <p:spPr>
          <a:xfrm>
            <a:off x="755576" y="5882292"/>
            <a:ext cx="2762250" cy="369332"/>
          </a:xfrm>
          <a:prstGeom prst="rect">
            <a:avLst/>
          </a:prstGeom>
          <a:noFill/>
        </p:spPr>
        <p:txBody>
          <a:bodyPr wrap="square" rtlCol="0">
            <a:spAutoFit/>
          </a:bodyPr>
          <a:lstStyle/>
          <a:p>
            <a:r>
              <a:rPr lang="en-GB" dirty="0"/>
              <a:t>Hyundai ix35: 101 kW</a:t>
            </a:r>
          </a:p>
        </p:txBody>
      </p:sp>
      <p:sp>
        <p:nvSpPr>
          <p:cNvPr id="14" name="TextBox 13">
            <a:extLst>
              <a:ext uri="{FF2B5EF4-FFF2-40B4-BE49-F238E27FC236}">
                <a16:creationId xmlns:a16="http://schemas.microsoft.com/office/drawing/2014/main" xmlns="" id="{AC2CA186-A93D-45A8-89C2-896E43AD785C}"/>
              </a:ext>
            </a:extLst>
          </p:cNvPr>
          <p:cNvSpPr txBox="1"/>
          <p:nvPr/>
        </p:nvSpPr>
        <p:spPr>
          <a:xfrm>
            <a:off x="5724128" y="5882292"/>
            <a:ext cx="2762250" cy="369332"/>
          </a:xfrm>
          <a:prstGeom prst="rect">
            <a:avLst/>
          </a:prstGeom>
          <a:noFill/>
        </p:spPr>
        <p:txBody>
          <a:bodyPr wrap="square" rtlCol="0">
            <a:spAutoFit/>
          </a:bodyPr>
          <a:lstStyle/>
          <a:p>
            <a:r>
              <a:rPr lang="en-GB" dirty="0"/>
              <a:t>Toyota </a:t>
            </a:r>
            <a:r>
              <a:rPr lang="en-GB" dirty="0" err="1"/>
              <a:t>Mirai</a:t>
            </a:r>
            <a:r>
              <a:rPr lang="en-GB" dirty="0"/>
              <a:t>: 113 kW</a:t>
            </a:r>
          </a:p>
        </p:txBody>
      </p:sp>
    </p:spTree>
    <p:extLst>
      <p:ext uri="{BB962C8B-B14F-4D97-AF65-F5344CB8AC3E}">
        <p14:creationId xmlns:p14="http://schemas.microsoft.com/office/powerpoint/2010/main" val="263795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fuel cell vehicles work?  How are they designed?  Are they safe?</a:t>
            </a:r>
          </a:p>
        </p:txBody>
      </p:sp>
      <p:sp>
        <p:nvSpPr>
          <p:cNvPr id="3" name="Content Placeholder 2"/>
          <p:cNvSpPr>
            <a:spLocks noGrp="1"/>
          </p:cNvSpPr>
          <p:nvPr>
            <p:ph idx="1"/>
          </p:nvPr>
        </p:nvSpPr>
        <p:spPr>
          <a:xfrm>
            <a:off x="323528" y="1988840"/>
            <a:ext cx="5832648" cy="4176712"/>
          </a:xfrm>
        </p:spPr>
        <p:txBody>
          <a:bodyPr/>
          <a:lstStyle/>
          <a:p>
            <a:r>
              <a:rPr lang="en-GB" sz="2000" dirty="0"/>
              <a:t>Cars have a fuel tank, fuel cell and electric motor.</a:t>
            </a:r>
          </a:p>
          <a:p>
            <a:endParaRPr lang="en-GB" sz="2000" dirty="0"/>
          </a:p>
          <a:p>
            <a:r>
              <a:rPr lang="en-GB" sz="2000" dirty="0"/>
              <a:t>All commercial vehicles are hybrids, with battery packs of various sizes.</a:t>
            </a:r>
          </a:p>
          <a:p>
            <a:endParaRPr lang="en-GB" sz="2000" dirty="0"/>
          </a:p>
          <a:p>
            <a:r>
              <a:rPr lang="en-GB" sz="2000" dirty="0"/>
              <a:t>PEM fuel cells operate at around 90 ºC – so water drips out of the exhaust.</a:t>
            </a:r>
          </a:p>
          <a:p>
            <a:endParaRPr lang="en-GB" sz="2000" dirty="0"/>
          </a:p>
          <a:p>
            <a:r>
              <a:rPr lang="en-GB" sz="2000" dirty="0"/>
              <a:t>Fuel cells are uniquely scalable, with even small cells having high efficiency.</a:t>
            </a:r>
          </a:p>
        </p:txBody>
      </p:sp>
      <p:sp>
        <p:nvSpPr>
          <p:cNvPr id="4" name="Slide Number Placeholder 3"/>
          <p:cNvSpPr>
            <a:spLocks noGrp="1"/>
          </p:cNvSpPr>
          <p:nvPr>
            <p:ph type="sldNum" sz="quarter" idx="10"/>
          </p:nvPr>
        </p:nvSpPr>
        <p:spPr/>
        <p:txBody>
          <a:bodyPr/>
          <a:lstStyle/>
          <a:p>
            <a:fld id="{4FCAA571-2F4C-5444-B6EC-E5B3CA5809C4}"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6460475" y="1844000"/>
            <a:ext cx="2353003" cy="4096322"/>
          </a:xfrm>
          <a:prstGeom prst="rect">
            <a:avLst/>
          </a:prstGeom>
        </p:spPr>
      </p:pic>
    </p:spTree>
    <p:extLst>
      <p:ext uri="{BB962C8B-B14F-4D97-AF65-F5344CB8AC3E}">
        <p14:creationId xmlns:p14="http://schemas.microsoft.com/office/powerpoint/2010/main" val="312552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9AB3C-BB74-4680-A186-AFDF65D09EC1}"/>
              </a:ext>
            </a:extLst>
          </p:cNvPr>
          <p:cNvSpPr>
            <a:spLocks noGrp="1"/>
          </p:cNvSpPr>
          <p:nvPr>
            <p:ph type="title"/>
          </p:nvPr>
        </p:nvSpPr>
        <p:spPr/>
        <p:txBody>
          <a:bodyPr/>
          <a:lstStyle/>
          <a:p>
            <a:r>
              <a:rPr lang="en-US" dirty="0"/>
              <a:t>David </a:t>
            </a:r>
            <a:r>
              <a:rPr lang="en-US" dirty="0" err="1"/>
              <a:t>Cebon</a:t>
            </a:r>
            <a:r>
              <a:rPr lang="en-US" dirty="0"/>
              <a:t>, professor of mechanical engineering at Cambridge University…</a:t>
            </a:r>
            <a:endParaRPr lang="en-GB" dirty="0"/>
          </a:p>
        </p:txBody>
      </p:sp>
      <p:sp>
        <p:nvSpPr>
          <p:cNvPr id="3" name="Content Placeholder 2">
            <a:extLst>
              <a:ext uri="{FF2B5EF4-FFF2-40B4-BE49-F238E27FC236}">
                <a16:creationId xmlns:a16="http://schemas.microsoft.com/office/drawing/2014/main" xmlns="" id="{0372C4E5-9A65-4202-90C2-869749727F1D}"/>
              </a:ext>
            </a:extLst>
          </p:cNvPr>
          <p:cNvSpPr>
            <a:spLocks noGrp="1"/>
          </p:cNvSpPr>
          <p:nvPr>
            <p:ph idx="1"/>
          </p:nvPr>
        </p:nvSpPr>
        <p:spPr/>
        <p:txBody>
          <a:bodyPr/>
          <a:lstStyle/>
          <a:p>
            <a:pPr marL="0" indent="0">
              <a:buNone/>
            </a:pPr>
            <a:r>
              <a:rPr lang="en-US" sz="2000" dirty="0"/>
              <a:t>“Energy conversion processes required by the green hydrogen economy (electrolysis, compression, storage and fuel cells) are very inefficient: wasting energy as low grade heat. A huge amount of new renewable electricity capacity would be needed to compensate for the wasted energy.”</a:t>
            </a:r>
          </a:p>
          <a:p>
            <a:pPr marL="0" indent="0">
              <a:buNone/>
            </a:pPr>
            <a:endParaRPr lang="en-US" sz="2000" dirty="0"/>
          </a:p>
          <a:p>
            <a:pPr marL="0" indent="0">
              <a:buNone/>
            </a:pPr>
            <a:r>
              <a:rPr lang="en-US" sz="2000" dirty="0"/>
              <a:t>“The proposed green hydrogen economy is unlikely to be </a:t>
            </a:r>
            <a:r>
              <a:rPr lang="en-US" sz="2000" dirty="0" err="1"/>
              <a:t>realisable</a:t>
            </a:r>
            <a:r>
              <a:rPr lang="en-US" sz="2000" dirty="0"/>
              <a:t> in the UK because of sheer amount of renewable electricity required, the low Technology Readiness Level (TRL) of large scale electrolysis and the undeveloped technology for storing hydrogen in salt caverns.”</a:t>
            </a:r>
          </a:p>
          <a:p>
            <a:pPr marL="0" indent="0">
              <a:buNone/>
            </a:pPr>
            <a:endParaRPr lang="en-US" sz="2000" dirty="0"/>
          </a:p>
          <a:p>
            <a:pPr marL="0" indent="0">
              <a:buNone/>
            </a:pPr>
            <a:endParaRPr lang="en-GB" sz="2000" dirty="0"/>
          </a:p>
        </p:txBody>
      </p:sp>
      <p:sp>
        <p:nvSpPr>
          <p:cNvPr id="4" name="Slide Number Placeholder 3">
            <a:extLst>
              <a:ext uri="{FF2B5EF4-FFF2-40B4-BE49-F238E27FC236}">
                <a16:creationId xmlns:a16="http://schemas.microsoft.com/office/drawing/2014/main" xmlns="" id="{4E3EDBEE-88A5-43BC-92A4-1799BF80C16C}"/>
              </a:ext>
            </a:extLst>
          </p:cNvPr>
          <p:cNvSpPr>
            <a:spLocks noGrp="1"/>
          </p:cNvSpPr>
          <p:nvPr>
            <p:ph type="sldNum" sz="quarter" idx="10"/>
          </p:nvPr>
        </p:nvSpPr>
        <p:spPr/>
        <p:txBody>
          <a:bodyPr/>
          <a:lstStyle/>
          <a:p>
            <a:fld id="{4FCAA571-2F4C-5444-B6EC-E5B3CA5809C4}" type="slidenum">
              <a:rPr lang="en-US" smtClean="0"/>
              <a:pPr/>
              <a:t>9</a:t>
            </a:fld>
            <a:endParaRPr lang="en-US" dirty="0"/>
          </a:p>
        </p:txBody>
      </p:sp>
      <p:sp>
        <p:nvSpPr>
          <p:cNvPr id="5" name="Rectangle 4">
            <a:extLst>
              <a:ext uri="{FF2B5EF4-FFF2-40B4-BE49-F238E27FC236}">
                <a16:creationId xmlns:a16="http://schemas.microsoft.com/office/drawing/2014/main" xmlns="" id="{36D7A6BC-E78A-4E9E-BABB-8690ED40BD55}"/>
              </a:ext>
            </a:extLst>
          </p:cNvPr>
          <p:cNvSpPr/>
          <p:nvPr/>
        </p:nvSpPr>
        <p:spPr>
          <a:xfrm>
            <a:off x="4572000" y="5890220"/>
            <a:ext cx="4572000" cy="923330"/>
          </a:xfrm>
          <a:prstGeom prst="rect">
            <a:avLst/>
          </a:prstGeom>
        </p:spPr>
        <p:txBody>
          <a:bodyPr>
            <a:spAutoFit/>
          </a:bodyPr>
          <a:lstStyle/>
          <a:p>
            <a:r>
              <a:rPr lang="en-GB" dirty="0">
                <a:hlinkClick r:id="rId3"/>
              </a:rPr>
              <a:t>https://greenallianceblog.org.uk/2021/02/11/pursuing-the-hydrogen-economy-as-a-climate-solution-will-be-a-big-mistake/</a:t>
            </a:r>
            <a:endParaRPr lang="en-GB" dirty="0"/>
          </a:p>
        </p:txBody>
      </p:sp>
    </p:spTree>
    <p:extLst>
      <p:ext uri="{BB962C8B-B14F-4D97-AF65-F5344CB8AC3E}">
        <p14:creationId xmlns:p14="http://schemas.microsoft.com/office/powerpoint/2010/main" val="1604563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RM8W8QzS3WDcuv_Vw.jbA"/>
</p:tagLst>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2296</TotalTime>
  <Words>1574</Words>
  <Application>Microsoft Macintosh PowerPoint</Application>
  <PresentationFormat>On-screen Show (4:3)</PresentationFormat>
  <Paragraphs>190</Paragraphs>
  <Slides>30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Custom Design</vt:lpstr>
      <vt:lpstr>think-cell Slide</vt:lpstr>
      <vt:lpstr>PowerPoint Presentation</vt:lpstr>
      <vt:lpstr>PowerPoint Presentation</vt:lpstr>
      <vt:lpstr>1812: hydrogen becomes mainstream as the Gas Light and Coke Company is incorporated to provide lighting</vt:lpstr>
      <vt:lpstr>Rise of natural gas</vt:lpstr>
      <vt:lpstr>Will we return to using hydrogen in the future?</vt:lpstr>
      <vt:lpstr>History of hydrogen in transport</vt:lpstr>
      <vt:lpstr>The future: fuel cell cars powered by hydrogen?</vt:lpstr>
      <vt:lpstr>Do fuel cell vehicles work?  How are they designed?  Are they safe?</vt:lpstr>
      <vt:lpstr>David Cebon, professor of mechanical engineering at Cambridge University…</vt:lpstr>
      <vt:lpstr>Useful transport energy derived from renewable energy</vt:lpstr>
      <vt:lpstr>Markets for different types of vehicle</vt:lpstr>
      <vt:lpstr>Have battery vehicles already cornered the market?</vt:lpstr>
      <vt:lpstr>Have battery vehicles already cornered the market?</vt:lpstr>
      <vt:lpstr>Other markets for fuel cells</vt:lpstr>
      <vt:lpstr>Long-term costs and trade-offs for FCEVs and BEVs</vt:lpstr>
      <vt:lpstr>Hydrogen production and delivery infrastructure</vt:lpstr>
      <vt:lpstr>Cost-optimised infrastructure development in a high hydrogen scenario</vt:lpstr>
      <vt:lpstr>Is the UK at the forefront of hydrogen and fuel cell innovation?  Consider patents.</vt:lpstr>
      <vt:lpstr>Hydrogen injection can partially decarbonise the gas supply</vt:lpstr>
      <vt:lpstr>Power-to-gas</vt:lpstr>
      <vt:lpstr>Hydrogen for heating</vt:lpstr>
      <vt:lpstr>Hydrogen for heating in the UK</vt:lpstr>
      <vt:lpstr>PowerPoint Presentation</vt:lpstr>
      <vt:lpstr>Hydrogen could be the least-cost method for heating…</vt:lpstr>
      <vt:lpstr>…but it is difficult to make a judgement at the moment</vt:lpstr>
      <vt:lpstr>Industry</vt:lpstr>
      <vt:lpstr>Hydrogen hype cycle</vt:lpstr>
      <vt:lpstr>Challenges for hydrogen and fuel cells</vt:lpstr>
      <vt:lpstr>Conclusions</vt:lpstr>
      <vt:lpstr>PowerPoint Presentation</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Catherine Brophy</cp:lastModifiedBy>
  <cp:revision>217</cp:revision>
  <dcterms:created xsi:type="dcterms:W3CDTF">2005-07-13T12:26:50Z</dcterms:created>
  <dcterms:modified xsi:type="dcterms:W3CDTF">2021-02-24T15:12:07Z</dcterms:modified>
</cp:coreProperties>
</file>