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s/slide45.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42.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49.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9.xml" ContentType="application/vnd.openxmlformats-officedocument.presentationml.notesSlide+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9.xml" ContentType="application/vnd.openxmlformats-officedocument.presentationml.notesSlide+xml"/>
  <Override PartName="/ppt/notesSlides/notesSlide36.xml" ContentType="application/vnd.openxmlformats-officedocument.presentationml.notesSlide+xml"/>
  <Override PartName="/ppt/notesSlides/notesSlide48.xml" ContentType="application/vnd.openxmlformats-officedocument.presentationml.notesSlide+xml"/>
  <Override PartName="/ppt/notesSlides/notesSlide37.xml" ContentType="application/vnd.openxmlformats-officedocument.presentationml.notesSlide+xml"/>
  <Override PartName="/ppt/notesSlides/notesSlide47.xml" ContentType="application/vnd.openxmlformats-officedocument.presentationml.notesSlide+xml"/>
  <Override PartName="/ppt/notesSlides/notesSlide38.xml" ContentType="application/vnd.openxmlformats-officedocument.presentationml.notesSlide+xml"/>
  <Override PartName="/ppt/notesSlides/notesSlide46.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2" r:id="rId3"/>
    <p:sldMasterId id="2147483655" r:id="rId4"/>
    <p:sldMasterId id="2147483658" r:id="rId5"/>
    <p:sldMasterId id="2147483661" r:id="rId6"/>
    <p:sldMasterId id="2147483663" r:id="rId7"/>
    <p:sldMasterId id="214748366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Lst>
  <p:sldSz cx="10080625" cy="5670550"/>
  <p:notesSz cx="7559675" cy="10691813"/>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PlaceHolder 1"/>
          <p:cNvSpPr>
            <a:spLocks noGrp="1"/>
          </p:cNvSpPr>
          <p:nvPr>
            <p:ph type="sldImg"/>
          </p:nvPr>
        </p:nvSpPr>
        <p:spPr>
          <a:xfrm>
            <a:off x="0" y="812520"/>
            <a:ext cx="360" cy="360"/>
          </a:xfrm>
          <a:prstGeom prst="rect">
            <a:avLst/>
          </a:prstGeom>
          <a:noFill/>
          <a:ln w="0">
            <a:noFill/>
          </a:ln>
        </p:spPr>
        <p:txBody>
          <a:bodyPr lIns="0" tIns="0" rIns="0" bIns="0" anchor="ctr">
            <a:noAutofit/>
          </a:bodyPr>
          <a:p>
            <a:r>
              <a:rPr lang="en-GB" sz="1800" b="0" u="none" strike="noStrike">
                <a:solidFill>
                  <a:srgbClr val="000000"/>
                </a:solidFill>
                <a:effectLst/>
                <a:uFillTx/>
                <a:latin typeface="Arial"/>
              </a:rPr>
              <a:t>Click to move the slide</a:t>
            </a:r>
            <a:endParaRPr lang="en-GB" sz="1800" b="0" u="none" strike="noStrike">
              <a:solidFill>
                <a:srgbClr val="000000"/>
              </a:solidFill>
              <a:effectLst/>
              <a:uFillTx/>
              <a:latin typeface="Arial"/>
            </a:endParaRPr>
          </a:p>
        </p:txBody>
      </p:sp>
      <p:sp>
        <p:nvSpPr>
          <p:cNvPr id="4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2000" b="0" u="none" strike="noStrike">
                <a:solidFill>
                  <a:srgbClr val="000000"/>
                </a:solidFill>
                <a:effectLst/>
                <a:uFillTx/>
                <a:latin typeface="Arial"/>
              </a:rPr>
              <a:t>Click to edit the notes' format</a:t>
            </a:r>
            <a:endParaRPr lang="en-GB" sz="2000" b="0" u="none" strike="noStrike">
              <a:solidFill>
                <a:srgbClr val="000000"/>
              </a:solidFill>
              <a:effectLst/>
              <a:uFillTx/>
              <a:latin typeface="Arial"/>
            </a:endParaRPr>
          </a:p>
        </p:txBody>
      </p:sp>
      <p:sp>
        <p:nvSpPr>
          <p:cNvPr id="45" name="PlaceHolder 3"/>
          <p:cNvSpPr>
            <a:spLocks noGrp="1"/>
          </p:cNvSpPr>
          <p:nvPr>
            <p:ph type="hdr"/>
          </p:nvPr>
        </p:nvSpPr>
        <p:spPr>
          <a:xfrm>
            <a:off x="0" y="0"/>
            <a:ext cx="3280680" cy="534240"/>
          </a:xfrm>
          <a:prstGeom prst="rect">
            <a:avLst/>
          </a:prstGeom>
          <a:noFill/>
          <a:ln w="0">
            <a:noFill/>
          </a:ln>
        </p:spPr>
        <p:txBody>
          <a:bodyPr lIns="0" tIns="0" rIns="0" bIns="0" anchor="t">
            <a:noAutofit/>
          </a:bodyPr>
          <a:p>
            <a:pPr indent="0" algn="l">
              <a:buNone/>
            </a:pPr>
            <a:r>
              <a:rPr lang="en-GB" sz="1400" b="0" u="none" strike="noStrike">
                <a:solidFill>
                  <a:srgbClr val="000000"/>
                </a:solidFill>
                <a:effectLst/>
                <a:uFillTx/>
                <a:latin typeface="Times New Roman"/>
              </a:rPr>
              <a:t>&lt;header&gt;</a:t>
            </a:r>
            <a:endParaRPr lang="en-GB" sz="1400" b="0" u="none" strike="noStrike">
              <a:solidFill>
                <a:srgbClr val="000000"/>
              </a:solidFill>
              <a:effectLst/>
              <a:uFillTx/>
              <a:latin typeface="Times New Roman"/>
            </a:endParaRPr>
          </a:p>
        </p:txBody>
      </p:sp>
      <p:sp>
        <p:nvSpPr>
          <p:cNvPr id="46" name="PlaceHolder 4"/>
          <p:cNvSpPr>
            <a:spLocks noGrp="1"/>
          </p:cNvSpPr>
          <p:nvPr>
            <p:ph type="dt" idx="22"/>
          </p:nvPr>
        </p:nvSpPr>
        <p:spPr>
          <a:xfrm>
            <a:off x="4278960" y="0"/>
            <a:ext cx="3280680" cy="534240"/>
          </a:xfrm>
          <a:prstGeom prst="rect">
            <a:avLst/>
          </a:prstGeom>
          <a:noFill/>
          <a:ln w="0">
            <a:noFill/>
          </a:ln>
        </p:spPr>
        <p:txBody>
          <a:bodyPr lIns="0" tIns="0" rIns="0" bIns="0" anchor="t">
            <a:noAutofit/>
          </a:bodyPr>
          <a:lstStyle>
            <a:lvl1pPr indent="0" algn="r">
              <a:buNone/>
              <a:defRPr lang="en-GB" sz="1400" b="0" u="none" strike="noStrike">
                <a:solidFill>
                  <a:srgbClr val="000000"/>
                </a:solidFill>
                <a:effectLst/>
                <a:uFillTx/>
                <a:latin typeface="Times New Roman"/>
              </a:defRPr>
            </a:lvl1pPr>
          </a:lstStyle>
          <a:p>
            <a:pPr indent="0" algn="r">
              <a:buNone/>
            </a:pPr>
            <a:r>
              <a:rPr lang="en-GB" sz="1400" b="0" u="none" strike="noStrike">
                <a:solidFill>
                  <a:srgbClr val="000000"/>
                </a:solidFill>
                <a:effectLst/>
                <a:uFillTx/>
                <a:latin typeface="Times New Roman"/>
              </a:rPr>
              <a:t>&lt;date/time&gt;</a:t>
            </a:r>
            <a:endParaRPr lang="en-GB" sz="1400" b="0" u="none" strike="noStrike">
              <a:solidFill>
                <a:srgbClr val="000000"/>
              </a:solidFill>
              <a:effectLst/>
              <a:uFillTx/>
              <a:latin typeface="Times New Roman"/>
            </a:endParaRPr>
          </a:p>
        </p:txBody>
      </p:sp>
      <p:sp>
        <p:nvSpPr>
          <p:cNvPr id="47" name="PlaceHolder 5"/>
          <p:cNvSpPr>
            <a:spLocks noGrp="1"/>
          </p:cNvSpPr>
          <p:nvPr>
            <p:ph type="ftr" idx="23"/>
          </p:nvPr>
        </p:nvSpPr>
        <p:spPr>
          <a:xfrm>
            <a:off x="0" y="10157400"/>
            <a:ext cx="3280680" cy="534240"/>
          </a:xfrm>
          <a:prstGeom prst="rect">
            <a:avLst/>
          </a:prstGeom>
          <a:noFill/>
          <a:ln w="0">
            <a:noFill/>
          </a:ln>
        </p:spPr>
        <p:txBody>
          <a:bodyPr lIns="0" tIns="0" rIns="0" bIns="0" anchor="b">
            <a:noAutofit/>
          </a:bodyPr>
          <a:lstStyle>
            <a:lvl1pPr indent="0" algn="l">
              <a:buNone/>
              <a:defRPr lang="en-GB" sz="1400" b="0" u="none" strike="noStrike">
                <a:solidFill>
                  <a:srgbClr val="000000"/>
                </a:solidFill>
                <a:effectLst/>
                <a:uFillTx/>
                <a:latin typeface="Times New Roman"/>
              </a:defRPr>
            </a:lvl1pPr>
          </a:lstStyle>
          <a:p>
            <a:pPr indent="0" algn="l">
              <a:buNone/>
            </a:pPr>
            <a:r>
              <a:rPr lang="en-GB" sz="1400" b="0" u="none" strike="noStrike">
                <a:solidFill>
                  <a:srgbClr val="000000"/>
                </a:solidFill>
                <a:effectLst/>
                <a:uFillTx/>
                <a:latin typeface="Times New Roman"/>
              </a:rPr>
              <a:t>&lt;footer&gt;</a:t>
            </a:r>
            <a:endParaRPr lang="en-GB" sz="1400" b="0" u="none" strike="noStrike">
              <a:solidFill>
                <a:srgbClr val="000000"/>
              </a:solidFill>
              <a:effectLst/>
              <a:uFillTx/>
              <a:latin typeface="Times New Roman"/>
            </a:endParaRPr>
          </a:p>
        </p:txBody>
      </p:sp>
      <p:sp>
        <p:nvSpPr>
          <p:cNvPr id="48" name="PlaceHolder 6"/>
          <p:cNvSpPr>
            <a:spLocks noGrp="1"/>
          </p:cNvSpPr>
          <p:nvPr>
            <p:ph type="sldNum" idx="2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u="none" strike="noStrike">
                <a:solidFill>
                  <a:srgbClr val="000000"/>
                </a:solidFill>
                <a:effectLst/>
                <a:uFillTx/>
                <a:latin typeface="Times New Roman"/>
              </a:defRPr>
            </a:lvl1pPr>
          </a:lstStyle>
          <a:p>
            <a:pPr indent="0" algn="r">
              <a:buNone/>
            </a:pPr>
            <a:fld id="{DC13009C-9CA6-437F-8AD7-3BC1A9D998DC}" type="slidenum">
              <a:rPr lang="en-GB" sz="1400" b="0" u="none" strike="noStrike">
                <a:solidFill>
                  <a:srgbClr val="000000"/>
                </a:solidFill>
                <a:effectLst/>
                <a:uFillTx/>
                <a:latin typeface="Times New Roman"/>
              </a:rPr>
              <a:t>&lt;number&gt;</a:t>
            </a:fld>
            <a:endParaRPr lang="en-GB" sz="1400" b="0" u="none" strike="noStrik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hyperlink" Target="https://images.newscientist.com/wp-content/uploads/2020/12/21145328/volcanoes-f0r7pt_web.jpg" TargetMode="External"/><Relationship Id="rId2" Type="http://schemas.openxmlformats.org/officeDocument/2006/relationships/slide" Target="../slides/slide5.xml"/><Relationship Id="rId3"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PlaceHolder 1"/>
          <p:cNvSpPr>
            <a:spLocks noGrp="1"/>
          </p:cNvSpPr>
          <p:nvPr>
            <p:ph type="sldImg"/>
          </p:nvPr>
        </p:nvSpPr>
        <p:spPr>
          <a:xfrm>
            <a:off x="220680" y="812880"/>
            <a:ext cx="7102800" cy="3993120"/>
          </a:xfrm>
          <a:prstGeom prst="rect">
            <a:avLst/>
          </a:prstGeom>
          <a:ln w="0">
            <a:noFill/>
          </a:ln>
        </p:spPr>
      </p:sp>
      <p:sp>
        <p:nvSpPr>
          <p:cNvPr id="182" name="PlaceHolder 2"/>
          <p:cNvSpPr>
            <a:spLocks noGrp="1"/>
          </p:cNvSpPr>
          <p:nvPr>
            <p:ph type="body"/>
          </p:nvPr>
        </p:nvSpPr>
        <p:spPr>
          <a:xfrm>
            <a:off x="756000" y="5078520"/>
            <a:ext cx="6032160" cy="4795560"/>
          </a:xfrm>
          <a:prstGeom prst="rect">
            <a:avLst/>
          </a:prstGeom>
          <a:noFill/>
          <a:ln w="0">
            <a:noFill/>
          </a:ln>
        </p:spPr>
        <p:txBody>
          <a:bodyPr lIns="0" tIns="0" rIns="0" bIns="0" anchor="t">
            <a:noAutofit/>
          </a:bodyPr>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This presentation gives some results of the mapping done as part of a geothermal assessment project at Hull. Note funding! Also, try to spot the subtle inclusion of three exciting aspects of geology</a:t>
            </a:r>
            <a:endParaRPr lang="en-GB" sz="1200" b="0" u="none" strike="noStrike">
              <a:solidFill>
                <a:srgbClr val="000000"/>
              </a:solidFill>
              <a:effectLst/>
              <a:uFillTx/>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sldImg"/>
          </p:nvPr>
        </p:nvSpPr>
        <p:spPr>
          <a:xfrm>
            <a:off x="0" y="812520"/>
            <a:ext cx="360" cy="360"/>
          </a:xfrm>
          <a:prstGeom prst="rect">
            <a:avLst/>
          </a:prstGeom>
          <a:ln w="0">
            <a:noFill/>
          </a:ln>
        </p:spPr>
      </p:sp>
      <p:sp>
        <p:nvSpPr>
          <p:cNvPr id="20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Petroleum is dirty energy, causing visible and invisible pollution. Urgent need to decarbonise</a:t>
            </a:r>
            <a:endParaRPr lang="en-GB" sz="1200" b="0" u="none" strike="noStrike">
              <a:solidFill>
                <a:srgbClr val="000000"/>
              </a:solidFill>
              <a:effectLst/>
              <a:uFillTx/>
              <a:latin typeface="Arial"/>
            </a:endParaRPr>
          </a:p>
          <a:p>
            <a:pPr indent="0" algn="l">
              <a:buNone/>
            </a:pPr>
            <a:r>
              <a:rPr lang="en-GB" sz="1200" b="0" u="none" strike="noStrike">
                <a:solidFill>
                  <a:srgbClr val="000000"/>
                </a:solidFill>
                <a:effectLst/>
                <a:uFillTx/>
                <a:latin typeface="Arial"/>
              </a:rPr>
              <a:t>https://external-content.duckduckgo.com/iu/?u=https%3A%2F%2Foceana.org%2Fwp-content%2Fuploads%2Fsites%2F18%2Fshutterstock_1801591879-scaled.jpg&amp;f=1&amp;nofb=1&amp;ipt=b85db28667ddfb1f492aef070ef5d26d3df8bc43814fa3d5a361ad989fa07546</a:t>
            </a:r>
            <a:endParaRPr lang="en-GB" sz="1200" b="0" u="none" strike="noStrike">
              <a:solidFill>
                <a:srgbClr val="000000"/>
              </a:solidFill>
              <a:effectLst/>
              <a:uFillTx/>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Img"/>
          </p:nvPr>
        </p:nvSpPr>
        <p:spPr>
          <a:xfrm>
            <a:off x="0" y="812520"/>
            <a:ext cx="360" cy="360"/>
          </a:xfrm>
          <a:prstGeom prst="rect">
            <a:avLst/>
          </a:prstGeom>
          <a:ln w="0">
            <a:noFill/>
          </a:ln>
        </p:spPr>
      </p:sp>
      <p:sp>
        <p:nvSpPr>
          <p:cNvPr id="20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The recent UK heatwaves are evidence of the climate crisis and illustrate the need to decarbonise</a:t>
            </a:r>
            <a:endParaRPr lang="en-GB" sz="1200" b="0" u="none" strike="noStrike">
              <a:solidFill>
                <a:srgbClr val="000000"/>
              </a:solidFill>
              <a:effectLst/>
              <a:uFillTx/>
              <a:latin typeface="Arial"/>
            </a:endParaRPr>
          </a:p>
          <a:p>
            <a:pPr indent="0" algn="l">
              <a:buNone/>
            </a:pPr>
            <a:r>
              <a:rPr lang="en-GB" sz="1200" b="0" u="none" strike="noStrike">
                <a:solidFill>
                  <a:srgbClr val="000000"/>
                </a:solidFill>
                <a:effectLst/>
                <a:uFillTx/>
                <a:latin typeface="Arial"/>
              </a:rPr>
              <a:t>https://external-content.duckduckgo.com/iu/?u=https%3A%2F%2Fi2-prod.manchestereveningnews.co.uk%2Farticle32024554.ece%2FALTERNATES%2Fs1200f%2F0_heatwave.jpg&amp;f=1&amp;nofb=1&amp;ipt=de20b332f0ad4598902f2fb71f4b612c21134506fd47fdb39f6ca780f8c06156</a:t>
            </a:r>
            <a:endParaRPr lang="en-GB" sz="1200" b="0" u="none" strike="noStrike">
              <a:solidFill>
                <a:srgbClr val="000000"/>
              </a:solidFill>
              <a:effectLst/>
              <a:uFillTx/>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216000" y="812520"/>
            <a:ext cx="7122240" cy="4004280"/>
          </a:xfrm>
          <a:prstGeom prst="rect">
            <a:avLst/>
          </a:prstGeom>
          <a:ln w="0">
            <a:noFill/>
          </a:ln>
        </p:spPr>
      </p:sp>
      <p:sp>
        <p:nvSpPr>
          <p:cNvPr id="205" name="PlaceHolder 2"/>
          <p:cNvSpPr>
            <a:spLocks noGrp="1"/>
          </p:cNvSpPr>
          <p:nvPr>
            <p:ph type="body"/>
          </p:nvPr>
        </p:nvSpPr>
        <p:spPr>
          <a:xfrm>
            <a:off x="756000" y="5078520"/>
            <a:ext cx="6042960" cy="48063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Major industrial centre. Saltend Chemical Park, from https://www.business-live.co.uk/enterprise/humber-industry-urges-government-re-33281536</a:t>
            </a:r>
            <a:endParaRPr lang="en-GB" sz="1200" b="0" u="none" strike="noStrike">
              <a:solidFill>
                <a:srgbClr val="000000"/>
              </a:solidFill>
              <a:effectLst/>
              <a:uFillTx/>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216000" y="812520"/>
            <a:ext cx="7122240" cy="4004280"/>
          </a:xfrm>
          <a:prstGeom prst="rect">
            <a:avLst/>
          </a:prstGeom>
          <a:ln w="0">
            <a:noFill/>
          </a:ln>
        </p:spPr>
      </p:sp>
      <p:sp>
        <p:nvSpPr>
          <p:cNvPr id="207" name="PlaceHolder 2"/>
          <p:cNvSpPr>
            <a:spLocks noGrp="1"/>
          </p:cNvSpPr>
          <p:nvPr>
            <p:ph type="body"/>
          </p:nvPr>
        </p:nvSpPr>
        <p:spPr>
          <a:xfrm>
            <a:off x="756000" y="5078520"/>
            <a:ext cx="6042960" cy="48063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"Think of the Humber as having a giant, natural 'hot water bottle' buried two kilometres beneath us. My research is about finding exactly where that bottle is thickest and hottest, so our hospitals and factories can plug into it."</a:t>
            </a:r>
            <a:endParaRPr lang="en-GB" sz="1200" b="0" u="none" strike="noStrike">
              <a:solidFill>
                <a:srgbClr val="000000"/>
              </a:solidFill>
              <a:effectLst/>
              <a:uFillTx/>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217440" y="812880"/>
            <a:ext cx="7114320" cy="3999600"/>
          </a:xfrm>
          <a:prstGeom prst="rect">
            <a:avLst/>
          </a:prstGeom>
          <a:ln w="0">
            <a:noFill/>
          </a:ln>
        </p:spPr>
      </p:sp>
      <p:sp>
        <p:nvSpPr>
          <p:cNvPr id="209" name="PlaceHolder 2"/>
          <p:cNvSpPr>
            <a:spLocks noGrp="1"/>
          </p:cNvSpPr>
          <p:nvPr>
            <p:ph type="body"/>
          </p:nvPr>
        </p:nvSpPr>
        <p:spPr>
          <a:xfrm>
            <a:off x="756000" y="5078520"/>
            <a:ext cx="6038280" cy="480168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The aims of the HuGE project. So far, most emphasis has been on WP1. We certainly need help with WP2 and WP3</a:t>
            </a:r>
            <a:endParaRPr lang="en-GB" sz="1200" b="0" u="none" strike="noStrike">
              <a:solidFill>
                <a:srgbClr val="000000"/>
              </a:solidFill>
              <a:effectLst/>
              <a:uFillTx/>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sldImg"/>
          </p:nvPr>
        </p:nvSpPr>
        <p:spPr>
          <a:xfrm>
            <a:off x="217440" y="812880"/>
            <a:ext cx="7114320" cy="3999600"/>
          </a:xfrm>
          <a:prstGeom prst="rect">
            <a:avLst/>
          </a:prstGeom>
          <a:ln w="0">
            <a:noFill/>
          </a:ln>
        </p:spPr>
      </p:sp>
      <p:sp>
        <p:nvSpPr>
          <p:cNvPr id="211" name="PlaceHolder 2"/>
          <p:cNvSpPr>
            <a:spLocks noGrp="1"/>
          </p:cNvSpPr>
          <p:nvPr>
            <p:ph type="body"/>
          </p:nvPr>
        </p:nvSpPr>
        <p:spPr>
          <a:xfrm>
            <a:off x="756000" y="5078520"/>
            <a:ext cx="6038280" cy="480168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This is what I’ve been working on and what I’m presenting here. The main focus of this talk is the favourability mapping</a:t>
            </a:r>
            <a:endParaRPr lang="en-GB" sz="1200" b="0" u="none" strike="noStrike">
              <a:solidFill>
                <a:srgbClr val="000000"/>
              </a:solidFill>
              <a:effectLst/>
              <a:uFillTx/>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216000" y="812520"/>
            <a:ext cx="7122600" cy="4004640"/>
          </a:xfrm>
          <a:prstGeom prst="rect">
            <a:avLst/>
          </a:prstGeom>
          <a:ln w="0">
            <a:noFill/>
          </a:ln>
        </p:spPr>
      </p:sp>
      <p:sp>
        <p:nvSpPr>
          <p:cNvPr id="213" name="PlaceHolder 2"/>
          <p:cNvSpPr>
            <a:spLocks noGrp="1"/>
          </p:cNvSpPr>
          <p:nvPr>
            <p:ph type="body"/>
          </p:nvPr>
        </p:nvSpPr>
        <p:spPr>
          <a:xfrm>
            <a:off x="756000" y="5078520"/>
            <a:ext cx="6043320" cy="4806720"/>
          </a:xfrm>
          <a:prstGeom prst="rect">
            <a:avLst/>
          </a:prstGeom>
          <a:noFill/>
          <a:ln w="0">
            <a:noFill/>
          </a:ln>
        </p:spPr>
        <p:txBody>
          <a:bodyPr lIns="0" tIns="0" rIns="0" bIns="0" anchor="t">
            <a:noAutofit/>
          </a:bodyPr>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To understand why the Humber is special, we have to look at what’s under our feet. Most people think of rock as a solid, impenetrable block. But geologists see the Sherwood Sandstone beneath East Yorkshire as a giant, prehistoric sponge.</a:t>
            </a: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The Earth is a massive radiator. Because the Humber sits on a deep 'sedimentary basin'—think of it as a deep bowl filled with layers of these sponges—we can tap into water that has been trapped there for millions of years, naturally heated by the Earth's core. We don't 'consume' the water; we just 'borrow' its heat, circulate it through our hospitals or factories, and put the water back down to get warm again. No carbon, no waste, just a constant loop of energy."</a:t>
            </a: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r>
              <a:rPr lang="en-GB" sz="1200" b="1" u="none" strike="noStrike">
                <a:solidFill>
                  <a:srgbClr val="000000"/>
                </a:solidFill>
                <a:effectLst/>
                <a:uFillTx/>
                <a:latin typeface="Arial"/>
              </a:rPr>
              <a:t>The "Jargon Translator"</a:t>
            </a: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To help the non-geologists feel included, you could include a tiny "cheat sheet" at the bottom of the slide:</a:t>
            </a: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Aquifer: A rock layer that holds water.</a:t>
            </a: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Geothermal Gradient: How much hotter it gets the deeper you dig.</a:t>
            </a: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Pore Space: The tiny gaps between grains of sand where the hot water lives.</a:t>
            </a: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endParaRPr lang="en-GB" sz="1200" b="0" u="none" strike="noStrike">
              <a:solidFill>
                <a:srgbClr val="000000"/>
              </a:solidFill>
              <a:effectLst/>
              <a:uFillTx/>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216000" y="812520"/>
            <a:ext cx="7126920" cy="4008960"/>
          </a:xfrm>
          <a:prstGeom prst="rect">
            <a:avLst/>
          </a:prstGeom>
          <a:ln w="0">
            <a:noFill/>
          </a:ln>
        </p:spPr>
      </p:sp>
      <p:sp>
        <p:nvSpPr>
          <p:cNvPr id="21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Sherwood Sandstone poorly-exposed in the region. This is the Sherwood Sandstone at Seaton Carew, on the coast north of the study area. Ripple marks on sandstone bed</a:t>
            </a:r>
            <a:endParaRPr lang="en-GB" sz="1200" b="0" u="none" strike="noStrike">
              <a:solidFill>
                <a:srgbClr val="000000"/>
              </a:solidFill>
              <a:effectLst/>
              <a:uFillTx/>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sldImg"/>
          </p:nvPr>
        </p:nvSpPr>
        <p:spPr>
          <a:xfrm>
            <a:off x="1080" y="-360"/>
            <a:ext cx="0" cy="0"/>
          </a:xfrm>
          <a:prstGeom prst="rect">
            <a:avLst/>
          </a:prstGeom>
          <a:ln w="0">
            <a:noFill/>
          </a:ln>
        </p:spPr>
      </p:sp>
      <p:sp>
        <p:nvSpPr>
          <p:cNvPr id="217" name="PlaceHolder 2"/>
          <p:cNvSpPr>
            <a:spLocks noGrp="1"/>
          </p:cNvSpPr>
          <p:nvPr>
            <p:ph type="body"/>
          </p:nvPr>
        </p:nvSpPr>
        <p:spPr>
          <a:xfrm>
            <a:off x="756000" y="5078520"/>
            <a:ext cx="6044040" cy="480744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Deposited at the start of the dinosaur era. https://interestingengineering.com/science/dinosaur-ancestor-migration-triassic</a:t>
            </a:r>
            <a:endParaRPr lang="en-GB" sz="1200" b="0" u="none" strike="noStrike">
              <a:solidFill>
                <a:srgbClr val="000000"/>
              </a:solidFill>
              <a:effectLst/>
              <a:uFillTx/>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sldImg"/>
          </p:nvPr>
        </p:nvSpPr>
        <p:spPr>
          <a:xfrm>
            <a:off x="216000" y="812520"/>
            <a:ext cx="7126920" cy="4008960"/>
          </a:xfrm>
          <a:prstGeom prst="rect">
            <a:avLst/>
          </a:prstGeom>
          <a:ln w="0">
            <a:noFill/>
          </a:ln>
        </p:spPr>
      </p:sp>
      <p:sp>
        <p:nvSpPr>
          <p:cNvPr id="21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Sandstone beds at Seaton Carew. Relatively soft related to high porosity</a:t>
            </a:r>
            <a:endParaRPr lang="en-GB" sz="1200" b="0" u="none" strike="noStrike">
              <a:solidFill>
                <a:srgbClr val="000000"/>
              </a:solidFill>
              <a:effectLst/>
              <a:uFillTx/>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sldImg"/>
          </p:nvPr>
        </p:nvSpPr>
        <p:spPr>
          <a:xfrm>
            <a:off x="216000" y="812520"/>
            <a:ext cx="7126200" cy="4008240"/>
          </a:xfrm>
          <a:prstGeom prst="rect">
            <a:avLst/>
          </a:prstGeom>
          <a:ln w="0">
            <a:noFill/>
          </a:ln>
        </p:spPr>
      </p:sp>
      <p:sp>
        <p:nvSpPr>
          <p:cNvPr id="184"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p>
            <a:pPr indent="0" algn="l">
              <a:lnSpc>
                <a:spcPct val="100000"/>
              </a:lnSpc>
              <a:buNone/>
              <a:tabLst>
                <a:tab pos="0" algn="l"/>
              </a:tabLst>
            </a:pPr>
            <a:r>
              <a:rPr lang="en-GB" sz="1200" b="0" u="none" strike="noStrike">
                <a:solidFill>
                  <a:srgbClr val="000000"/>
                </a:solidFill>
                <a:effectLst/>
                <a:uFillTx/>
                <a:latin typeface="Arial"/>
              </a:rPr>
              <a:t>This talk is about how we got to this geothermal favourability map for the Sherwood Sandstone of the Humber region. Reds and oranges are most favourable. Considering geological and other factors. Study area is the Humber region, from north of Flamborough Head in the north to Skegness in the south, and to just east of Doncaster in the west</a:t>
            </a:r>
            <a:endParaRPr lang="en-GB" sz="1200" b="0" u="none" strike="noStrike">
              <a:solidFill>
                <a:srgbClr val="000000"/>
              </a:solidFill>
              <a:effectLst/>
              <a:uFillTx/>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Img"/>
          </p:nvPr>
        </p:nvSpPr>
        <p:spPr>
          <a:xfrm>
            <a:off x="219240" y="812880"/>
            <a:ext cx="7109640" cy="3998160"/>
          </a:xfrm>
          <a:prstGeom prst="rect">
            <a:avLst/>
          </a:prstGeom>
          <a:ln w="0">
            <a:noFill/>
          </a:ln>
        </p:spPr>
      </p:sp>
      <p:sp>
        <p:nvSpPr>
          <p:cNvPr id="221" name="PlaceHolder 2"/>
          <p:cNvSpPr>
            <a:spLocks noGrp="1"/>
          </p:cNvSpPr>
          <p:nvPr>
            <p:ph type="body"/>
          </p:nvPr>
        </p:nvSpPr>
        <p:spPr>
          <a:xfrm>
            <a:off x="756000" y="5078520"/>
            <a:ext cx="6036480" cy="4799880"/>
          </a:xfrm>
          <a:prstGeom prst="rect">
            <a:avLst/>
          </a:prstGeom>
          <a:noFill/>
          <a:ln w="0">
            <a:noFill/>
          </a:ln>
        </p:spPr>
        <p:txBody>
          <a:bodyPr lIns="0" tIns="0" rIns="0" bIns="0" anchor="t">
            <a:noAutofit/>
          </a:bodyPr>
          <a:p>
            <a:pPr indent="0" algn="l">
              <a:lnSpc>
                <a:spcPct val="100000"/>
              </a:lnSpc>
              <a:buNone/>
              <a:tabLst>
                <a:tab pos="0" algn="l"/>
              </a:tabLst>
            </a:pPr>
            <a:r>
              <a:rPr lang="en-GB" sz="1200" b="0" u="none" strike="noStrike">
                <a:solidFill>
                  <a:srgbClr val="000000"/>
                </a:solidFill>
                <a:effectLst/>
                <a:uFillTx/>
                <a:latin typeface="Arial"/>
              </a:rPr>
              <a:t>We did a qualitative assessment of the potential reservoir rocks in the region and produced a table</a:t>
            </a:r>
            <a:endParaRPr lang="en-GB" sz="1200" b="0" u="none" strike="noStrike">
              <a:solidFill>
                <a:srgbClr val="000000"/>
              </a:solidFill>
              <a:effectLst/>
              <a:uFillTx/>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
          <p:cNvSpPr>
            <a:spLocks noGrp="1"/>
          </p:cNvSpPr>
          <p:nvPr>
            <p:ph type="sldImg"/>
          </p:nvPr>
        </p:nvSpPr>
        <p:spPr>
          <a:xfrm>
            <a:off x="219240" y="812880"/>
            <a:ext cx="7109640" cy="3998160"/>
          </a:xfrm>
          <a:prstGeom prst="rect">
            <a:avLst/>
          </a:prstGeom>
          <a:ln w="0">
            <a:noFill/>
          </a:ln>
        </p:spPr>
      </p:sp>
      <p:sp>
        <p:nvSpPr>
          <p:cNvPr id="223" name="PlaceHolder 2"/>
          <p:cNvSpPr>
            <a:spLocks noGrp="1"/>
          </p:cNvSpPr>
          <p:nvPr>
            <p:ph type="body"/>
          </p:nvPr>
        </p:nvSpPr>
        <p:spPr>
          <a:xfrm>
            <a:off x="756000" y="5078520"/>
            <a:ext cx="6036480" cy="4799880"/>
          </a:xfrm>
          <a:prstGeom prst="rect">
            <a:avLst/>
          </a:prstGeom>
          <a:noFill/>
          <a:ln w="0">
            <a:noFill/>
          </a:ln>
        </p:spPr>
        <p:txBody>
          <a:bodyPr lIns="0" tIns="0" rIns="0" bIns="0" anchor="t">
            <a:noAutofit/>
          </a:bodyPr>
          <a:p>
            <a:pPr indent="0" algn="l">
              <a:lnSpc>
                <a:spcPct val="100000"/>
              </a:lnSpc>
              <a:buNone/>
              <a:tabLst>
                <a:tab pos="0" algn="l"/>
              </a:tabLst>
            </a:pPr>
            <a:r>
              <a:rPr lang="en-GB" sz="1200" b="0" u="none" strike="noStrike">
                <a:solidFill>
                  <a:srgbClr val="000000"/>
                </a:solidFill>
                <a:effectLst/>
                <a:uFillTx/>
                <a:latin typeface="Arial"/>
              </a:rPr>
              <a:t>We did a qualitative assessment of the potential reservoir rocks in the region and produced a table</a:t>
            </a:r>
            <a:endParaRPr lang="en-GB" sz="1200" b="0" u="none" strike="noStrike">
              <a:solidFill>
                <a:srgbClr val="000000"/>
              </a:solidFill>
              <a:effectLst/>
              <a:uFillTx/>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sldImg"/>
          </p:nvPr>
        </p:nvSpPr>
        <p:spPr>
          <a:xfrm>
            <a:off x="219240" y="812880"/>
            <a:ext cx="7109640" cy="3998160"/>
          </a:xfrm>
          <a:prstGeom prst="rect">
            <a:avLst/>
          </a:prstGeom>
          <a:ln w="0">
            <a:noFill/>
          </a:ln>
        </p:spPr>
      </p:sp>
      <p:sp>
        <p:nvSpPr>
          <p:cNvPr id="225" name="PlaceHolder 2"/>
          <p:cNvSpPr>
            <a:spLocks noGrp="1"/>
          </p:cNvSpPr>
          <p:nvPr>
            <p:ph type="body"/>
          </p:nvPr>
        </p:nvSpPr>
        <p:spPr>
          <a:xfrm>
            <a:off x="756000" y="5078520"/>
            <a:ext cx="6036480" cy="4799880"/>
          </a:xfrm>
          <a:prstGeom prst="rect">
            <a:avLst/>
          </a:prstGeom>
          <a:noFill/>
          <a:ln w="0">
            <a:noFill/>
          </a:ln>
        </p:spPr>
        <p:txBody>
          <a:bodyPr lIns="0" tIns="0" rIns="0" bIns="0" anchor="t">
            <a:noAutofit/>
          </a:bodyPr>
          <a:p>
            <a:pPr indent="0" algn="l">
              <a:lnSpc>
                <a:spcPct val="100000"/>
              </a:lnSpc>
              <a:buNone/>
              <a:tabLst>
                <a:tab pos="0" algn="l"/>
              </a:tabLst>
            </a:pPr>
            <a:r>
              <a:rPr lang="en-GB" sz="1200" b="0" u="none" strike="noStrike">
                <a:solidFill>
                  <a:srgbClr val="000000"/>
                </a:solidFill>
                <a:effectLst/>
                <a:uFillTx/>
                <a:latin typeface="Arial"/>
              </a:rPr>
              <a:t>Explain what a cross-section is! Geothermal is renewable. From the BGS Hornsea sheet. Note apparent structural simplicity.</a:t>
            </a:r>
            <a:endParaRPr lang="en-GB" sz="1200" b="0" u="none" strike="noStrike">
              <a:solidFill>
                <a:srgbClr val="000000"/>
              </a:solidFill>
              <a:effectLst/>
              <a:uFillTx/>
              <a:latin typeface="Arial"/>
            </a:endParaRPr>
          </a:p>
          <a:p>
            <a:pPr indent="0" algn="l">
              <a:lnSpc>
                <a:spcPct val="100000"/>
              </a:lnSpc>
              <a:buNone/>
              <a:tabLst>
                <a:tab pos="0" algn="l"/>
              </a:tabLst>
            </a:pPr>
            <a:r>
              <a:rPr lang="en-GB" sz="1200" b="0" u="none" strike="noStrike">
                <a:solidFill>
                  <a:srgbClr val="000000"/>
                </a:solidFill>
                <a:effectLst/>
                <a:uFillTx/>
                <a:latin typeface="Arial"/>
              </a:rPr>
              <a:t>Several potential reservoirs exist</a:t>
            </a:r>
            <a:endParaRPr lang="en-GB" sz="1200" b="0" u="none" strike="noStrike">
              <a:solidFill>
                <a:srgbClr val="000000"/>
              </a:solidFill>
              <a:effectLst/>
              <a:uFillTx/>
              <a:latin typeface="Arial"/>
            </a:endParaRPr>
          </a:p>
          <a:p>
            <a:pPr marL="216000" indent="-216000" algn="l">
              <a:lnSpc>
                <a:spcPct val="100000"/>
              </a:lnSpc>
              <a:buClr>
                <a:srgbClr val="000000"/>
              </a:buClr>
              <a:buSzPct val="45000"/>
              <a:buFont typeface="Wingdings" charset="2"/>
              <a:buChar char=""/>
              <a:tabLst>
                <a:tab pos="0" algn="l"/>
              </a:tabLst>
            </a:pPr>
            <a:r>
              <a:rPr lang="en-GB" sz="1200" b="0" u="none" strike="noStrike">
                <a:solidFill>
                  <a:srgbClr val="000000"/>
                </a:solidFill>
                <a:effectLst/>
                <a:uFillTx/>
                <a:latin typeface="Arial"/>
              </a:rPr>
              <a:t>Drift for shallow</a:t>
            </a:r>
            <a:endParaRPr lang="en-GB" sz="1200" b="0" u="none" strike="noStrike">
              <a:solidFill>
                <a:srgbClr val="000000"/>
              </a:solidFill>
              <a:effectLst/>
              <a:uFillTx/>
              <a:latin typeface="Arial"/>
            </a:endParaRPr>
          </a:p>
          <a:p>
            <a:pPr marL="216000" indent="-216000" algn="l">
              <a:lnSpc>
                <a:spcPct val="100000"/>
              </a:lnSpc>
              <a:buClr>
                <a:srgbClr val="000000"/>
              </a:buClr>
              <a:buSzPct val="45000"/>
              <a:buFont typeface="Wingdings" charset="2"/>
              <a:buChar char=""/>
              <a:tabLst>
                <a:tab pos="0" algn="l"/>
              </a:tabLst>
            </a:pPr>
            <a:r>
              <a:rPr lang="en-GB" sz="1200" b="0" u="none" strike="noStrike">
                <a:solidFill>
                  <a:srgbClr val="000000"/>
                </a:solidFill>
                <a:effectLst/>
                <a:uFillTx/>
                <a:latin typeface="Arial"/>
              </a:rPr>
              <a:t>Chalk for heat storage?</a:t>
            </a:r>
            <a:endParaRPr lang="en-GB" sz="1200" b="0" u="none" strike="noStrike">
              <a:solidFill>
                <a:srgbClr val="000000"/>
              </a:solidFill>
              <a:effectLst/>
              <a:uFillTx/>
              <a:latin typeface="Arial"/>
            </a:endParaRPr>
          </a:p>
          <a:p>
            <a:pPr marL="216000" indent="-216000" algn="l">
              <a:lnSpc>
                <a:spcPct val="100000"/>
              </a:lnSpc>
              <a:buClr>
                <a:srgbClr val="000000"/>
              </a:buClr>
              <a:buSzPct val="45000"/>
              <a:buFont typeface="Wingdings" charset="2"/>
              <a:buChar char=""/>
              <a:tabLst>
                <a:tab pos="0" algn="l"/>
              </a:tabLst>
            </a:pPr>
            <a:r>
              <a:rPr lang="en-GB" sz="1200" b="0" u="none" strike="noStrike">
                <a:solidFill>
                  <a:srgbClr val="000000"/>
                </a:solidFill>
                <a:effectLst/>
                <a:uFillTx/>
                <a:latin typeface="Arial"/>
              </a:rPr>
              <a:t>Jurassic, Triassic and Permian for deep. Could even include Carboniferous</a:t>
            </a:r>
            <a:endParaRPr lang="en-GB" sz="1200" b="0" u="none" strike="noStrike">
              <a:solidFill>
                <a:srgbClr val="000000"/>
              </a:solidFill>
              <a:effectLst/>
              <a:uFillTx/>
              <a:latin typeface="Arial"/>
            </a:endParaRPr>
          </a:p>
          <a:p>
            <a:pPr marL="216000" indent="-216000" algn="l">
              <a:lnSpc>
                <a:spcPct val="100000"/>
              </a:lnSpc>
              <a:buClr>
                <a:srgbClr val="000000"/>
              </a:buClr>
              <a:buSzPct val="45000"/>
              <a:buFont typeface="Wingdings" charset="2"/>
              <a:buChar char=""/>
              <a:tabLst>
                <a:tab pos="0" algn="l"/>
              </a:tabLst>
            </a:pPr>
            <a:r>
              <a:rPr lang="en-GB" sz="1200" b="0" u="none" strike="noStrike">
                <a:solidFill>
                  <a:srgbClr val="000000"/>
                </a:solidFill>
                <a:effectLst/>
                <a:uFillTx/>
                <a:latin typeface="Arial"/>
              </a:rPr>
              <a:t>Possibly Coal Measures</a:t>
            </a:r>
            <a:endParaRPr lang="en-GB" sz="1200" b="0" u="none" strike="noStrike">
              <a:solidFill>
                <a:srgbClr val="000000"/>
              </a:solidFill>
              <a:effectLst/>
              <a:uFillTx/>
              <a:latin typeface="Arial"/>
            </a:endParaRPr>
          </a:p>
          <a:p>
            <a:pPr indent="0" algn="l">
              <a:lnSpc>
                <a:spcPct val="100000"/>
              </a:lnSpc>
              <a:buNone/>
              <a:tabLst>
                <a:tab pos="0" algn="l"/>
              </a:tabLst>
            </a:pPr>
            <a:r>
              <a:rPr lang="en-GB" sz="1200" b="0" u="none" strike="noStrike">
                <a:solidFill>
                  <a:srgbClr val="000000"/>
                </a:solidFill>
                <a:effectLst/>
                <a:uFillTx/>
                <a:latin typeface="Arial"/>
              </a:rPr>
              <a:t>The focus of HuGE is the Sherwood Sandstone, but integration and diversity may be important.</a:t>
            </a:r>
            <a:endParaRPr lang="en-GB" sz="1200" b="0" u="none" strike="noStrike">
              <a:solidFill>
                <a:srgbClr val="000000"/>
              </a:solidFill>
              <a:effectLst/>
              <a:uFillTx/>
              <a:latin typeface="Arial"/>
            </a:endParaRPr>
          </a:p>
          <a:p>
            <a:pPr indent="0" algn="l">
              <a:lnSpc>
                <a:spcPct val="100000"/>
              </a:lnSpc>
              <a:buNone/>
              <a:tabLst>
                <a:tab pos="0" algn="l"/>
              </a:tabLst>
            </a:pPr>
            <a:r>
              <a:rPr lang="en-GB" sz="1200" b="0" u="none" strike="noStrike">
                <a:solidFill>
                  <a:srgbClr val="000000"/>
                </a:solidFill>
                <a:effectLst/>
                <a:uFillTx/>
                <a:latin typeface="Arial"/>
              </a:rPr>
              <a:t>White Paper refers to “deep” geothermal as being at depths of more than 500m</a:t>
            </a:r>
            <a:endParaRPr lang="en-GB" sz="1200" b="0" u="none" strike="noStrike">
              <a:solidFill>
                <a:srgbClr val="000000"/>
              </a:solidFill>
              <a:effectLst/>
              <a:uFillTx/>
              <a:latin typeface="Arial"/>
            </a:endParaRPr>
          </a:p>
          <a:p>
            <a:pPr indent="0" algn="l">
              <a:lnSpc>
                <a:spcPct val="100000"/>
              </a:lnSpc>
              <a:buNone/>
              <a:tabLst>
                <a:tab pos="0" algn="l"/>
              </a:tabLst>
            </a:pPr>
            <a:r>
              <a:rPr lang="en-GB" sz="1200" b="0" u="none" strike="noStrike">
                <a:solidFill>
                  <a:srgbClr val="000000"/>
                </a:solidFill>
                <a:effectLst/>
                <a:uFillTx/>
                <a:latin typeface="Arial"/>
              </a:rPr>
              <a:t>High certainty for shallow, good for medium-deep, low certainty for deep</a:t>
            </a:r>
            <a:endParaRPr lang="en-GB" sz="1200" b="0" u="none" strike="noStrike">
              <a:solidFill>
                <a:srgbClr val="000000"/>
              </a:solidFill>
              <a:effectLst/>
              <a:uFillTx/>
              <a:latin typeface="Arial"/>
            </a:endParaRPr>
          </a:p>
          <a:p>
            <a:pPr indent="0" algn="l">
              <a:lnSpc>
                <a:spcPct val="100000"/>
              </a:lnSpc>
              <a:buNone/>
              <a:tabLst>
                <a:tab pos="0" algn="l"/>
              </a:tabLst>
            </a:pPr>
            <a:r>
              <a:rPr lang="en-GB" sz="1200" b="0" u="none" strike="noStrike">
                <a:solidFill>
                  <a:srgbClr val="000000"/>
                </a:solidFill>
                <a:effectLst/>
                <a:uFillTx/>
                <a:latin typeface="Arial"/>
              </a:rPr>
              <a:t>Geothermal project in Scunthorpe targets the Sherwood Sandstone</a:t>
            </a:r>
            <a:endParaRPr lang="en-GB" sz="1200" b="0" u="none" strike="noStrike">
              <a:solidFill>
                <a:srgbClr val="000000"/>
              </a:solidFill>
              <a:effectLst/>
              <a:uFillTx/>
              <a:latin typeface="Arial"/>
            </a:endParaRPr>
          </a:p>
          <a:p>
            <a:pPr indent="0" algn="l">
              <a:lnSpc>
                <a:spcPct val="100000"/>
              </a:lnSpc>
              <a:buNone/>
              <a:tabLst>
                <a:tab pos="0" algn="l"/>
              </a:tabLst>
            </a:pPr>
            <a:endParaRPr lang="en-GB" sz="1200" b="0" u="none" strike="noStrike">
              <a:solidFill>
                <a:srgbClr val="000000"/>
              </a:solidFill>
              <a:effectLst/>
              <a:uFillTx/>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sldImg"/>
          </p:nvPr>
        </p:nvSpPr>
        <p:spPr>
          <a:xfrm>
            <a:off x="216000" y="812520"/>
            <a:ext cx="7126920" cy="4008960"/>
          </a:xfrm>
          <a:prstGeom prst="rect">
            <a:avLst/>
          </a:prstGeom>
          <a:ln w="0">
            <a:noFill/>
          </a:ln>
        </p:spPr>
      </p:sp>
      <p:sp>
        <p:nvSpPr>
          <p:cNvPr id="22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Another cross-section. Geothermal well at Cleethorpes suggests usable temperatures and flow rates.</a:t>
            </a:r>
            <a:endParaRPr lang="en-GB" sz="1200" b="0" u="none" strike="noStrike">
              <a:solidFill>
                <a:srgbClr val="000000"/>
              </a:solidFill>
              <a:effectLst/>
              <a:uFillTx/>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sldImg"/>
          </p:nvPr>
        </p:nvSpPr>
        <p:spPr>
          <a:xfrm>
            <a:off x="216000" y="812520"/>
            <a:ext cx="7126920" cy="4008960"/>
          </a:xfrm>
          <a:prstGeom prst="rect">
            <a:avLst/>
          </a:prstGeom>
          <a:ln w="0">
            <a:noFill/>
          </a:ln>
        </p:spPr>
      </p:sp>
      <p:sp>
        <p:nvSpPr>
          <p:cNvPr id="22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The approach used. Note the use of QGIS</a:t>
            </a:r>
            <a:endParaRPr lang="en-GB" sz="1200" b="0" u="none" strike="noStrike">
              <a:solidFill>
                <a:srgbClr val="000000"/>
              </a:solidFill>
              <a:effectLst/>
              <a:uFillTx/>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sldImg"/>
          </p:nvPr>
        </p:nvSpPr>
        <p:spPr>
          <a:xfrm>
            <a:off x="216000" y="812520"/>
            <a:ext cx="7126920" cy="4008960"/>
          </a:xfrm>
          <a:prstGeom prst="rect">
            <a:avLst/>
          </a:prstGeom>
          <a:ln w="0">
            <a:noFill/>
          </a:ln>
        </p:spPr>
      </p:sp>
      <p:sp>
        <p:nvSpPr>
          <p:cNvPr id="23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QGIS has many advantages</a:t>
            </a:r>
            <a:endParaRPr lang="en-GB" sz="1200" b="0" u="none" strike="noStrike">
              <a:solidFill>
                <a:srgbClr val="000000"/>
              </a:solidFill>
              <a:effectLst/>
              <a:uFillTx/>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Img"/>
          </p:nvPr>
        </p:nvSpPr>
        <p:spPr>
          <a:xfrm>
            <a:off x="216000" y="812520"/>
            <a:ext cx="7117920" cy="3999600"/>
          </a:xfrm>
          <a:prstGeom prst="rect">
            <a:avLst/>
          </a:prstGeom>
          <a:ln w="0">
            <a:noFill/>
          </a:ln>
        </p:spPr>
      </p:sp>
      <p:sp>
        <p:nvSpPr>
          <p:cNvPr id="233" name="PlaceHolder 2"/>
          <p:cNvSpPr>
            <a:spLocks noGrp="1"/>
          </p:cNvSpPr>
          <p:nvPr>
            <p:ph type="body"/>
          </p:nvPr>
        </p:nvSpPr>
        <p:spPr>
          <a:xfrm>
            <a:off x="756000" y="5078520"/>
            <a:ext cx="6038280" cy="480168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Making systematic favourability maps using public domain data. Notice the categories in the left window, which includes surface parameters. </a:t>
            </a:r>
            <a:r>
              <a:rPr lang="en-GB" sz="1200" b="1" u="none" strike="noStrike">
                <a:solidFill>
                  <a:srgbClr val="000000"/>
                </a:solidFill>
                <a:effectLst/>
                <a:uFillTx/>
                <a:latin typeface="Arial"/>
              </a:rPr>
              <a:t>It’s not just about the geology! No single factor determines whether geothermal is viable. We therefore combined ten different datasets—covering geology, engineering, heat demand and environmental constraints—to identify where the overall conditions are most favourable.</a:t>
            </a:r>
            <a:r>
              <a:rPr lang="en-GB" sz="1200" b="0" u="none" strike="noStrike">
                <a:solidFill>
                  <a:srgbClr val="000000"/>
                </a:solidFill>
                <a:effectLst/>
                <a:uFillTx/>
                <a:latin typeface="Arial"/>
              </a:rPr>
              <a:t> I have used ChatGPT heavily to get appropriate public-domain data, and develop a rigorous scheme for the analysis. Different categories are weighted, with the weightings being open for discussion. Demand (Hull) and reservoir temperature (Grimsby), but it is hoped that the approach used will be of interest to stakeholders and will be transferable</a:t>
            </a:r>
            <a:endParaRPr lang="en-GB" sz="1200" b="0" u="none" strike="noStrike">
              <a:solidFill>
                <a:srgbClr val="000000"/>
              </a:solidFill>
              <a:effectLst/>
              <a:uFillTx/>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
          <p:cNvSpPr>
            <a:spLocks noGrp="1"/>
          </p:cNvSpPr>
          <p:nvPr>
            <p:ph type="sldImg"/>
          </p:nvPr>
        </p:nvSpPr>
        <p:spPr>
          <a:xfrm>
            <a:off x="216000" y="812520"/>
            <a:ext cx="7126920" cy="4008960"/>
          </a:xfrm>
          <a:prstGeom prst="rect">
            <a:avLst/>
          </a:prstGeom>
          <a:ln w="0">
            <a:noFill/>
          </a:ln>
        </p:spPr>
      </p:sp>
      <p:sp>
        <p:nvSpPr>
          <p:cNvPr id="23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Don’t explain this in great detail. Say that I followed a set procedure. Note the normalisation: (1) different data types can be compared. (2)) zero does not mean no potential and 1 does not mean ideal. Relative favourability.</a:t>
            </a:r>
            <a:endParaRPr lang="en-GB" sz="1200" b="0" u="none" strike="noStrike">
              <a:solidFill>
                <a:srgbClr val="000000"/>
              </a:solidFill>
              <a:effectLst/>
              <a:uFillTx/>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sldImg"/>
          </p:nvPr>
        </p:nvSpPr>
        <p:spPr>
          <a:xfrm>
            <a:off x="216000" y="812520"/>
            <a:ext cx="7122240" cy="4004280"/>
          </a:xfrm>
          <a:prstGeom prst="rect">
            <a:avLst/>
          </a:prstGeom>
          <a:ln w="0">
            <a:noFill/>
          </a:ln>
        </p:spPr>
      </p:sp>
      <p:sp>
        <p:nvSpPr>
          <p:cNvPr id="237" name="PlaceHolder 2"/>
          <p:cNvSpPr>
            <a:spLocks noGrp="1"/>
          </p:cNvSpPr>
          <p:nvPr>
            <p:ph type="body"/>
          </p:nvPr>
        </p:nvSpPr>
        <p:spPr>
          <a:xfrm>
            <a:off x="756000" y="5078520"/>
            <a:ext cx="6042960" cy="48063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The results are favourability maps, assessment of certainty and inputs into site-specific analyses. Economics and CO2 savings discussed later</a:t>
            </a:r>
            <a:endParaRPr lang="en-GB" sz="1200" b="0" u="none" strike="noStrike">
              <a:solidFill>
                <a:srgbClr val="000000"/>
              </a:solidFill>
              <a:effectLst/>
              <a:uFillTx/>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sldImg"/>
          </p:nvPr>
        </p:nvSpPr>
        <p:spPr>
          <a:xfrm>
            <a:off x="216000" y="812520"/>
            <a:ext cx="7120440" cy="4002480"/>
          </a:xfrm>
          <a:prstGeom prst="rect">
            <a:avLst/>
          </a:prstGeom>
          <a:ln w="0">
            <a:noFill/>
          </a:ln>
        </p:spPr>
      </p:sp>
      <p:sp>
        <p:nvSpPr>
          <p:cNvPr id="239" name="PlaceHolder 2"/>
          <p:cNvSpPr>
            <a:spLocks noGrp="1"/>
          </p:cNvSpPr>
          <p:nvPr>
            <p:ph type="body"/>
          </p:nvPr>
        </p:nvSpPr>
        <p:spPr>
          <a:xfrm>
            <a:off x="756000" y="5078520"/>
            <a:ext cx="6041160" cy="48045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Some examples of the normalised mapsHeat potential map, from BGS</a:t>
            </a:r>
            <a:endParaRPr lang="en-GB" sz="1200" b="0" u="none" strike="noStrike">
              <a:solidFill>
                <a:srgbClr val="000000"/>
              </a:solidFill>
              <a:effectLst/>
              <a:uFillTx/>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PlaceHolder 1"/>
          <p:cNvSpPr>
            <a:spLocks noGrp="1"/>
          </p:cNvSpPr>
          <p:nvPr>
            <p:ph type="sldImg"/>
          </p:nvPr>
        </p:nvSpPr>
        <p:spPr>
          <a:xfrm>
            <a:off x="216000" y="812520"/>
            <a:ext cx="7122240" cy="4004280"/>
          </a:xfrm>
          <a:prstGeom prst="rect">
            <a:avLst/>
          </a:prstGeom>
          <a:ln w="0">
            <a:noFill/>
          </a:ln>
        </p:spPr>
      </p:sp>
      <p:sp>
        <p:nvSpPr>
          <p:cNvPr id="186" name="PlaceHolder 2"/>
          <p:cNvSpPr>
            <a:spLocks noGrp="1"/>
          </p:cNvSpPr>
          <p:nvPr>
            <p:ph type="body"/>
          </p:nvPr>
        </p:nvSpPr>
        <p:spPr>
          <a:xfrm>
            <a:off x="756000" y="5078520"/>
            <a:ext cx="6042960" cy="48063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The contents of this presentation</a:t>
            </a:r>
            <a:endParaRPr lang="en-GB" sz="1200" b="0" u="none" strike="noStrike">
              <a:solidFill>
                <a:srgbClr val="000000"/>
              </a:solidFill>
              <a:effectLst/>
              <a:uFillTx/>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sldImg"/>
          </p:nvPr>
        </p:nvSpPr>
        <p:spPr>
          <a:xfrm>
            <a:off x="216000" y="812520"/>
            <a:ext cx="7120440" cy="4002480"/>
          </a:xfrm>
          <a:prstGeom prst="rect">
            <a:avLst/>
          </a:prstGeom>
          <a:ln w="0">
            <a:noFill/>
          </a:ln>
        </p:spPr>
      </p:sp>
      <p:sp>
        <p:nvSpPr>
          <p:cNvPr id="241" name="PlaceHolder 2"/>
          <p:cNvSpPr>
            <a:spLocks noGrp="1"/>
          </p:cNvSpPr>
          <p:nvPr>
            <p:ph type="body"/>
          </p:nvPr>
        </p:nvSpPr>
        <p:spPr>
          <a:xfrm>
            <a:off x="756000" y="5078520"/>
            <a:ext cx="6041160" cy="48045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Merged geological favourability map, with heat potential heavily rated. Highest rating along the coast where the Sherwood Sandstone is deepest and hottest</a:t>
            </a:r>
            <a:endParaRPr lang="en-GB" sz="1200" b="0" u="none" strike="noStrike">
              <a:solidFill>
                <a:srgbClr val="000000"/>
              </a:solidFill>
              <a:effectLst/>
              <a:uFillTx/>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type="sldImg"/>
          </p:nvPr>
        </p:nvSpPr>
        <p:spPr>
          <a:xfrm>
            <a:off x="216000" y="812520"/>
            <a:ext cx="7120440" cy="4002480"/>
          </a:xfrm>
          <a:prstGeom prst="rect">
            <a:avLst/>
          </a:prstGeom>
          <a:ln w="0">
            <a:noFill/>
          </a:ln>
        </p:spPr>
      </p:sp>
      <p:sp>
        <p:nvSpPr>
          <p:cNvPr id="243" name="PlaceHolder 2"/>
          <p:cNvSpPr>
            <a:spLocks noGrp="1"/>
          </p:cNvSpPr>
          <p:nvPr>
            <p:ph type="body"/>
          </p:nvPr>
        </p:nvSpPr>
        <p:spPr>
          <a:xfrm>
            <a:off x="756000" y="5078520"/>
            <a:ext cx="6041160" cy="48045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Merged data for demand. Obviously, main population centres are picked out</a:t>
            </a:r>
            <a:endParaRPr lang="en-GB" sz="1200" b="0" u="none" strike="noStrike">
              <a:solidFill>
                <a:srgbClr val="000000"/>
              </a:solidFill>
              <a:effectLst/>
              <a:uFillTx/>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sldImg"/>
          </p:nvPr>
        </p:nvSpPr>
        <p:spPr>
          <a:xfrm>
            <a:off x="217440" y="812880"/>
            <a:ext cx="7116840" cy="4002120"/>
          </a:xfrm>
          <a:prstGeom prst="rect">
            <a:avLst/>
          </a:prstGeom>
          <a:ln w="0">
            <a:noFill/>
          </a:ln>
        </p:spPr>
      </p:sp>
      <p:sp>
        <p:nvSpPr>
          <p:cNvPr id="245" name="PlaceHolder 2"/>
          <p:cNvSpPr>
            <a:spLocks noGrp="1"/>
          </p:cNvSpPr>
          <p:nvPr>
            <p:ph type="body"/>
          </p:nvPr>
        </p:nvSpPr>
        <p:spPr>
          <a:xfrm>
            <a:off x="756000" y="5078520"/>
            <a:ext cx="6041160" cy="48045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Environmental parameters as an example of how the final favourability map depends on the weightings used and hos they are added</a:t>
            </a:r>
            <a:endParaRPr lang="en-GB" sz="1200" b="0" u="none" strike="noStrike">
              <a:solidFill>
                <a:srgbClr val="000000"/>
              </a:solidFill>
              <a:effectLst/>
              <a:uFillTx/>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sldImg"/>
          </p:nvPr>
        </p:nvSpPr>
        <p:spPr>
          <a:xfrm>
            <a:off x="217440" y="812880"/>
            <a:ext cx="7116840" cy="4002120"/>
          </a:xfrm>
          <a:prstGeom prst="rect">
            <a:avLst/>
          </a:prstGeom>
          <a:ln w="0">
            <a:noFill/>
          </a:ln>
        </p:spPr>
      </p:sp>
      <p:sp>
        <p:nvSpPr>
          <p:cNvPr id="247" name="PlaceHolder 2"/>
          <p:cNvSpPr>
            <a:spLocks noGrp="1"/>
          </p:cNvSpPr>
          <p:nvPr>
            <p:ph type="body"/>
          </p:nvPr>
        </p:nvSpPr>
        <p:spPr>
          <a:xfrm>
            <a:off x="756000" y="5078520"/>
            <a:ext cx="6041160" cy="48045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Environmental factors multiplied, tending to create “no-go” areas because of environmental constraints</a:t>
            </a:r>
            <a:endParaRPr lang="en-GB" sz="1200" b="0" u="none" strike="noStrike">
              <a:solidFill>
                <a:srgbClr val="000000"/>
              </a:solidFill>
              <a:effectLst/>
              <a:uFillTx/>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PlaceHolder 1"/>
          <p:cNvSpPr>
            <a:spLocks noGrp="1"/>
          </p:cNvSpPr>
          <p:nvPr>
            <p:ph type="sldImg"/>
          </p:nvPr>
        </p:nvSpPr>
        <p:spPr>
          <a:xfrm>
            <a:off x="217440" y="812880"/>
            <a:ext cx="7116840" cy="4002120"/>
          </a:xfrm>
          <a:prstGeom prst="rect">
            <a:avLst/>
          </a:prstGeom>
          <a:ln w="0">
            <a:noFill/>
          </a:ln>
        </p:spPr>
      </p:sp>
      <p:sp>
        <p:nvSpPr>
          <p:cNvPr id="249" name="PlaceHolder 2"/>
          <p:cNvSpPr>
            <a:spLocks noGrp="1"/>
          </p:cNvSpPr>
          <p:nvPr>
            <p:ph type="body"/>
          </p:nvPr>
        </p:nvSpPr>
        <p:spPr>
          <a:xfrm>
            <a:off x="756000" y="5078520"/>
            <a:ext cx="6041160" cy="48045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Environmental factors added, tending not to create “no-go” areas because of environmental constraints. Hot-spots. Which is better? I’m not sure, but a big part of this work is to open discussions</a:t>
            </a:r>
            <a:endParaRPr lang="en-GB" sz="1200" b="0" u="none" strike="noStrike">
              <a:solidFill>
                <a:srgbClr val="000000"/>
              </a:solidFill>
              <a:effectLst/>
              <a:uFillTx/>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sldImg"/>
          </p:nvPr>
        </p:nvSpPr>
        <p:spPr>
          <a:xfrm>
            <a:off x="217440" y="812880"/>
            <a:ext cx="7116840" cy="4002120"/>
          </a:xfrm>
          <a:prstGeom prst="rect">
            <a:avLst/>
          </a:prstGeom>
          <a:ln w="0">
            <a:noFill/>
          </a:ln>
        </p:spPr>
      </p:sp>
      <p:sp>
        <p:nvSpPr>
          <p:cNvPr id="251" name="PlaceHolder 2"/>
          <p:cNvSpPr>
            <a:spLocks noGrp="1"/>
          </p:cNvSpPr>
          <p:nvPr>
            <p:ph type="body"/>
          </p:nvPr>
        </p:nvSpPr>
        <p:spPr>
          <a:xfrm>
            <a:off x="756000" y="5078520"/>
            <a:ext cx="6041160" cy="48045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Example of social sensitivity data and how they are merged</a:t>
            </a:r>
            <a:endParaRPr lang="en-GB" sz="1200" b="0" u="none" strike="noStrike">
              <a:solidFill>
                <a:srgbClr val="000000"/>
              </a:solidFill>
              <a:effectLst/>
              <a:uFillTx/>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sldImg"/>
          </p:nvPr>
        </p:nvSpPr>
        <p:spPr>
          <a:xfrm>
            <a:off x="217440" y="812880"/>
            <a:ext cx="7116840" cy="4002120"/>
          </a:xfrm>
          <a:prstGeom prst="rect">
            <a:avLst/>
          </a:prstGeom>
          <a:ln w="0">
            <a:noFill/>
          </a:ln>
        </p:spPr>
      </p:sp>
      <p:sp>
        <p:nvSpPr>
          <p:cNvPr id="253" name="PlaceHolder 2"/>
          <p:cNvSpPr>
            <a:spLocks noGrp="1"/>
          </p:cNvSpPr>
          <p:nvPr>
            <p:ph type="body"/>
          </p:nvPr>
        </p:nvSpPr>
        <p:spPr>
          <a:xfrm>
            <a:off x="756000" y="5078520"/>
            <a:ext cx="6041160" cy="48045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Social sensitivity geoTIFF. The University area scores relatively low because it is not considered a socially-deprived area</a:t>
            </a:r>
            <a:endParaRPr lang="en-GB" sz="1200" b="0" u="none" strike="noStrike">
              <a:solidFill>
                <a:srgbClr val="000000"/>
              </a:solidFill>
              <a:effectLst/>
              <a:uFillTx/>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sldImg"/>
          </p:nvPr>
        </p:nvSpPr>
        <p:spPr>
          <a:xfrm>
            <a:off x="216000" y="812520"/>
            <a:ext cx="7126920" cy="4008960"/>
          </a:xfrm>
          <a:prstGeom prst="rect">
            <a:avLst/>
          </a:prstGeom>
          <a:ln w="0">
            <a:noFill/>
          </a:ln>
        </p:spPr>
      </p:sp>
      <p:sp>
        <p:nvSpPr>
          <p:cNvPr id="25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Weightings used, as suggested by Google Gemini. Also asked ChatGPT, which gave similar suggestions</a:t>
            </a:r>
            <a:endParaRPr lang="en-GB" sz="1200" b="0" u="none" strike="noStrike">
              <a:solidFill>
                <a:srgbClr val="000000"/>
              </a:solidFill>
              <a:effectLst/>
              <a:uFillTx/>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sldImg"/>
          </p:nvPr>
        </p:nvSpPr>
        <p:spPr>
          <a:xfrm>
            <a:off x="216000" y="812520"/>
            <a:ext cx="7126920" cy="4008960"/>
          </a:xfrm>
          <a:prstGeom prst="rect">
            <a:avLst/>
          </a:prstGeom>
          <a:ln w="0">
            <a:noFill/>
          </a:ln>
        </p:spPr>
      </p:sp>
      <p:sp>
        <p:nvSpPr>
          <p:cNvPr id="25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Favourability map for the Sherwood Sandstone using the weightings suggested by Google Gemini. Blues and greens = lowest favourability, oranges and reds = highest. Highest ratings around the Humber Estuary and around Grimsby, where the Sherwood Sandstone is deepest and  therefore warmest, and there is demand.</a:t>
            </a:r>
            <a:endParaRPr lang="en-GB" sz="1200" b="0" u="none" strike="noStrike">
              <a:solidFill>
                <a:srgbClr val="000000"/>
              </a:solidFill>
              <a:effectLst/>
              <a:uFillTx/>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sldImg"/>
          </p:nvPr>
        </p:nvSpPr>
        <p:spPr>
          <a:xfrm>
            <a:off x="216000" y="812520"/>
            <a:ext cx="7126920" cy="4008960"/>
          </a:xfrm>
          <a:prstGeom prst="rect">
            <a:avLst/>
          </a:prstGeom>
          <a:ln w="0">
            <a:noFill/>
          </a:ln>
        </p:spPr>
      </p:sp>
      <p:sp>
        <p:nvSpPr>
          <p:cNvPr id="25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Certainty in the data and interpretations. Qualitative! Helps identify uncertainties and need for better data.</a:t>
            </a:r>
            <a:endParaRPr lang="en-GB" sz="1200" b="0" u="none" strike="noStrike">
              <a:solidFill>
                <a:srgbClr val="000000"/>
              </a:solidFill>
              <a:effectLst/>
              <a:uFillTx/>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sldImg"/>
          </p:nvPr>
        </p:nvSpPr>
        <p:spPr>
          <a:xfrm>
            <a:off x="216000" y="812520"/>
            <a:ext cx="7122240" cy="4004280"/>
          </a:xfrm>
          <a:prstGeom prst="rect">
            <a:avLst/>
          </a:prstGeom>
          <a:ln w="0">
            <a:noFill/>
          </a:ln>
        </p:spPr>
      </p:sp>
      <p:sp>
        <p:nvSpPr>
          <p:cNvPr id="188" name="PlaceHolder 2"/>
          <p:cNvSpPr>
            <a:spLocks noGrp="1"/>
          </p:cNvSpPr>
          <p:nvPr>
            <p:ph type="body"/>
          </p:nvPr>
        </p:nvSpPr>
        <p:spPr>
          <a:xfrm>
            <a:off x="756000" y="5078520"/>
            <a:ext cx="6042960" cy="48063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Main conclusions. Note: geology is not the only factor!</a:t>
            </a:r>
            <a:endParaRPr lang="en-GB" sz="1200" b="0" u="none" strike="noStrike">
              <a:solidFill>
                <a:srgbClr val="000000"/>
              </a:solidFill>
              <a:effectLst/>
              <a:uFillTx/>
              <a:latin typeface="Arial"/>
            </a:endParaRPr>
          </a:p>
          <a:p>
            <a:pPr marL="216000" indent="0" algn="l">
              <a:lnSpc>
                <a:spcPct val="100000"/>
              </a:lnSpc>
              <a:buNone/>
              <a:tabLst>
                <a:tab pos="0" algn="l"/>
              </a:tabLst>
            </a:pPr>
            <a:r>
              <a:rPr lang="en-GB" sz="1200" b="0" u="none" strike="noStrike">
                <a:solidFill>
                  <a:srgbClr val="000000"/>
                </a:solidFill>
                <a:effectLst/>
                <a:uFillTx/>
                <a:latin typeface="Arial"/>
              </a:rPr>
              <a:t>The Humber is one of the UK's most challenging regions to decarbonise because of its concentration of energy-intensive industry. Our work suggests that geothermal energy could become one part of the solution, and that favourability mapping provides a practical way of identifying where future investment and detailed investigations should be focused</a:t>
            </a:r>
            <a:endParaRPr lang="en-GB" sz="1200" b="0" u="none" strike="noStrike">
              <a:solidFill>
                <a:srgbClr val="000000"/>
              </a:solidFill>
              <a:effectLst/>
              <a:uFillTx/>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sldImg"/>
          </p:nvPr>
        </p:nvSpPr>
        <p:spPr>
          <a:xfrm>
            <a:off x="216000" y="812520"/>
            <a:ext cx="7117920" cy="3999600"/>
          </a:xfrm>
          <a:prstGeom prst="rect">
            <a:avLst/>
          </a:prstGeom>
          <a:ln w="0">
            <a:noFill/>
          </a:ln>
        </p:spPr>
      </p:sp>
      <p:sp>
        <p:nvSpPr>
          <p:cNvPr id="261" name="PlaceHolder 2"/>
          <p:cNvSpPr>
            <a:spLocks noGrp="1"/>
          </p:cNvSpPr>
          <p:nvPr>
            <p:ph type="body"/>
          </p:nvPr>
        </p:nvSpPr>
        <p:spPr>
          <a:xfrm>
            <a:off x="756000" y="5078520"/>
            <a:ext cx="6038280" cy="480168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The parameters from the favourability maps can be used for site-specific evaluation. The most likely sites will be the University of Hull and Princess of Wales Hospital, Grimsby.</a:t>
            </a:r>
            <a:endParaRPr lang="en-GB" sz="1200" b="0" u="none" strike="noStrike">
              <a:solidFill>
                <a:srgbClr val="000000"/>
              </a:solidFill>
              <a:effectLst/>
              <a:uFillTx/>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216000" y="812520"/>
            <a:ext cx="7117920" cy="3999600"/>
          </a:xfrm>
          <a:prstGeom prst="rect">
            <a:avLst/>
          </a:prstGeom>
          <a:ln w="0">
            <a:noFill/>
          </a:ln>
        </p:spPr>
      </p:sp>
      <p:sp>
        <p:nvSpPr>
          <p:cNvPr id="263" name="PlaceHolder 2"/>
          <p:cNvSpPr>
            <a:spLocks noGrp="1"/>
          </p:cNvSpPr>
          <p:nvPr>
            <p:ph type="body"/>
          </p:nvPr>
        </p:nvSpPr>
        <p:spPr>
          <a:xfrm>
            <a:off x="756000" y="5078520"/>
            <a:ext cx="6038280" cy="480168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Outline of the site evaluation</a:t>
            </a:r>
            <a:endParaRPr lang="en-GB" sz="1200" b="0" u="none" strike="noStrike">
              <a:solidFill>
                <a:srgbClr val="000000"/>
              </a:solidFill>
              <a:effectLst/>
              <a:uFillTx/>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type="sldImg"/>
          </p:nvPr>
        </p:nvSpPr>
        <p:spPr>
          <a:xfrm>
            <a:off x="216000" y="812520"/>
            <a:ext cx="7117920" cy="3999600"/>
          </a:xfrm>
          <a:prstGeom prst="rect">
            <a:avLst/>
          </a:prstGeom>
          <a:ln w="0">
            <a:noFill/>
          </a:ln>
        </p:spPr>
      </p:sp>
      <p:sp>
        <p:nvSpPr>
          <p:cNvPr id="265" name="PlaceHolder 2"/>
          <p:cNvSpPr>
            <a:spLocks noGrp="1"/>
          </p:cNvSpPr>
          <p:nvPr>
            <p:ph type="body"/>
          </p:nvPr>
        </p:nvSpPr>
        <p:spPr>
          <a:xfrm>
            <a:off x="756000" y="5078520"/>
            <a:ext cx="6038280" cy="480168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Part of the spreadsheet showing data for the selected sites extracted from the favourability maps.</a:t>
            </a:r>
            <a:endParaRPr lang="en-GB" sz="1200" b="0" u="none" strike="noStrike">
              <a:solidFill>
                <a:srgbClr val="000000"/>
              </a:solidFill>
              <a:effectLst/>
              <a:uFillTx/>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PlaceHolder 1"/>
          <p:cNvSpPr>
            <a:spLocks noGrp="1"/>
          </p:cNvSpPr>
          <p:nvPr>
            <p:ph type="sldImg"/>
          </p:nvPr>
        </p:nvSpPr>
        <p:spPr>
          <a:xfrm>
            <a:off x="216000" y="812520"/>
            <a:ext cx="7117920" cy="3999600"/>
          </a:xfrm>
          <a:prstGeom prst="rect">
            <a:avLst/>
          </a:prstGeom>
          <a:ln w="0">
            <a:noFill/>
          </a:ln>
        </p:spPr>
      </p:sp>
      <p:sp>
        <p:nvSpPr>
          <p:cNvPr id="267" name="PlaceHolder 2"/>
          <p:cNvSpPr>
            <a:spLocks noGrp="1"/>
          </p:cNvSpPr>
          <p:nvPr>
            <p:ph type="body"/>
          </p:nvPr>
        </p:nvSpPr>
        <p:spPr>
          <a:xfrm>
            <a:off x="756000" y="5078520"/>
            <a:ext cx="6038280" cy="480168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Results of overall favourability. </a:t>
            </a:r>
            <a:endParaRPr lang="en-GB" sz="1200" b="0" u="none" strike="noStrike">
              <a:solidFill>
                <a:srgbClr val="000000"/>
              </a:solidFill>
              <a:effectLst/>
              <a:uFillTx/>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sldImg"/>
          </p:nvPr>
        </p:nvSpPr>
        <p:spPr>
          <a:xfrm>
            <a:off x="216000" y="812520"/>
            <a:ext cx="7126920" cy="4008960"/>
          </a:xfrm>
          <a:prstGeom prst="rect">
            <a:avLst/>
          </a:prstGeom>
          <a:ln w="0">
            <a:noFill/>
          </a:ln>
        </p:spPr>
      </p:sp>
      <p:sp>
        <p:nvSpPr>
          <p:cNvPr id="26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Some thoughts on what this means. But what about the heat, value and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a:t>
            </a:r>
            <a:endParaRPr lang="en-GB" sz="1200" b="0" u="none" strike="noStrike">
              <a:solidFill>
                <a:srgbClr val="000000"/>
              </a:solidFill>
              <a:effectLst/>
              <a:uFillTx/>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sldImg"/>
          </p:nvPr>
        </p:nvSpPr>
        <p:spPr>
          <a:xfrm>
            <a:off x="0" y="812520"/>
            <a:ext cx="360" cy="360"/>
          </a:xfrm>
          <a:prstGeom prst="rect">
            <a:avLst/>
          </a:prstGeom>
          <a:ln w="0">
            <a:noFill/>
          </a:ln>
        </p:spPr>
      </p:sp>
      <p:sp>
        <p:nvSpPr>
          <p:cNvPr id="27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Estimates of heat production from the selected sites, making simple assumptions and different reinjection temperatures. I can share the calculations with anyone who’s interested, but it’s very simple.</a:t>
            </a:r>
            <a:endParaRPr lang="en-GB" sz="1200" b="0" u="none" strike="noStrike">
              <a:solidFill>
                <a:srgbClr val="000000"/>
              </a:solidFill>
              <a:effectLst/>
              <a:uFillTx/>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sldImg"/>
          </p:nvPr>
        </p:nvSpPr>
        <p:spPr>
          <a:xfrm>
            <a:off x="0" y="812520"/>
            <a:ext cx="360" cy="360"/>
          </a:xfrm>
          <a:prstGeom prst="rect">
            <a:avLst/>
          </a:prstGeom>
          <a:ln w="0">
            <a:noFill/>
          </a:ln>
        </p:spPr>
      </p:sp>
      <p:sp>
        <p:nvSpPr>
          <p:cNvPr id="27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Estimates of value of gas saved. Note, however, that the value of electricity needed to run the heat pumps mean that actual savings will be marginal or non-existent! Advantages, however, include security from increases in electricity and gas prices, especially if the heat pumps are run using solar and/or wind turbines. Integration is key</a:t>
            </a:r>
            <a:endParaRPr lang="en-GB" sz="1200" b="0" u="none" strike="noStrike">
              <a:solidFill>
                <a:srgbClr val="000000"/>
              </a:solidFill>
              <a:effectLst/>
              <a:uFillTx/>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sldImg"/>
          </p:nvPr>
        </p:nvSpPr>
        <p:spPr>
          <a:xfrm>
            <a:off x="0" y="812520"/>
            <a:ext cx="360" cy="360"/>
          </a:xfrm>
          <a:prstGeom prst="rect">
            <a:avLst/>
          </a:prstGeom>
          <a:ln w="0">
            <a:noFill/>
          </a:ln>
        </p:spPr>
      </p:sp>
      <p:sp>
        <p:nvSpPr>
          <p:cNvPr id="27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Estimates of corresponding reduction of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 This is very simple modelling and should be done in more detain by an expert in engineering and economics rather than by a geologist</a:t>
            </a:r>
            <a:endParaRPr lang="en-GB" sz="1200" b="0" u="none" strike="noStrike">
              <a:solidFill>
                <a:srgbClr val="000000"/>
              </a:solidFill>
              <a:effectLst/>
              <a:uFillTx/>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laceHolder 1"/>
          <p:cNvSpPr>
            <a:spLocks noGrp="1"/>
          </p:cNvSpPr>
          <p:nvPr>
            <p:ph type="sldImg"/>
          </p:nvPr>
        </p:nvSpPr>
        <p:spPr>
          <a:xfrm>
            <a:off x="-360" y="812520"/>
            <a:ext cx="0" cy="0"/>
          </a:xfrm>
          <a:prstGeom prst="rect">
            <a:avLst/>
          </a:prstGeom>
          <a:ln w="0">
            <a:noFill/>
          </a:ln>
        </p:spPr>
      </p:sp>
      <p:sp>
        <p:nvSpPr>
          <p:cNvPr id="277" name="PlaceHolder 2"/>
          <p:cNvSpPr>
            <a:spLocks noGrp="1"/>
          </p:cNvSpPr>
          <p:nvPr>
            <p:ph type="body"/>
          </p:nvPr>
        </p:nvSpPr>
        <p:spPr>
          <a:xfrm>
            <a:off x="756000" y="5078520"/>
            <a:ext cx="6044400" cy="480780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A key factor is likely to be integrated renewable energy, especially wind and solar to power heat pumps</a:t>
            </a:r>
            <a:endParaRPr lang="en-GB" sz="1200" b="0" u="none" strike="noStrike">
              <a:solidFill>
                <a:srgbClr val="000000"/>
              </a:solidFill>
              <a:effectLst/>
              <a:uFillTx/>
              <a:latin typeface="Arial"/>
            </a:endParaRPr>
          </a:p>
          <a:p>
            <a:pPr marL="216000" indent="0" algn="l">
              <a:lnSpc>
                <a:spcPct val="100000"/>
              </a:lnSpc>
              <a:buNone/>
              <a:tabLst>
                <a:tab pos="0" algn="l"/>
              </a:tabLst>
            </a:pPr>
            <a:r>
              <a:rPr lang="en-GB" sz="1200" b="0" u="none" strike="noStrike">
                <a:solidFill>
                  <a:srgbClr val="000000"/>
                </a:solidFill>
                <a:effectLst/>
                <a:uFillTx/>
                <a:latin typeface="Arial"/>
              </a:rPr>
              <a:t>https://encyclopedia.pub/media/item_content/202401/65adca66dac4fsustainability-16-00638-g010.png</a:t>
            </a:r>
            <a:endParaRPr lang="en-GB" sz="1200" b="0" u="none" strike="noStrike">
              <a:solidFill>
                <a:srgbClr val="000000"/>
              </a:solidFill>
              <a:effectLst/>
              <a:uFillTx/>
              <a:latin typeface="Arial"/>
            </a:endParaRPr>
          </a:p>
        </p:txBody>
      </p:sp>
      <p:sp>
        <p:nvSpPr>
          <p:cNvPr id="278" name="PlaceHolder 3"/>
          <p:cNvSpPr>
            <a:spLocks noGrp="1"/>
          </p:cNvSpPr>
          <p:nvPr>
            <p:ph type="sldNum" idx="26"/>
          </p:nvPr>
        </p:nvSpPr>
        <p:spPr>
          <a:xfrm>
            <a:off x="4278960" y="10157400"/>
            <a:ext cx="3277440" cy="531000"/>
          </a:xfrm>
          <a:prstGeom prst="rect">
            <a:avLst/>
          </a:prstGeom>
          <a:noFill/>
          <a:ln w="0">
            <a:noFill/>
          </a:ln>
        </p:spPr>
        <p:txBody>
          <a:bodyPr lIns="0" tIns="0" rIns="0" bIns="0" anchor="b">
            <a:noAutofit/>
          </a:bodyPr>
          <a:lstStyle>
            <a:lvl1pPr indent="0" algn="r">
              <a:lnSpc>
                <a:spcPct val="100000"/>
              </a:lnSpc>
              <a:buNone/>
              <a:tabLst>
                <a:tab pos="0" algn="l"/>
              </a:tabLst>
              <a:defRPr lang="en-GB" sz="1400" b="0" u="none" strike="noStrike">
                <a:solidFill>
                  <a:srgbClr val="000000"/>
                </a:solidFill>
                <a:effectLst/>
                <a:uFillTx/>
                <a:latin typeface="Times New Roman"/>
              </a:defRPr>
            </a:lvl1pPr>
          </a:lstStyle>
          <a:p>
            <a:pPr indent="0" algn="r">
              <a:lnSpc>
                <a:spcPct val="100000"/>
              </a:lnSpc>
              <a:buNone/>
              <a:tabLst>
                <a:tab pos="0" algn="l"/>
              </a:tabLst>
            </a:pPr>
            <a:fld id="{D86C383C-643F-4A62-8259-4BA2A7FE9A55}" type="slidenum">
              <a:rPr lang="en-GB" sz="1400" b="0" u="none" strike="noStrike">
                <a:solidFill>
                  <a:srgbClr val="000000"/>
                </a:solidFill>
                <a:effectLst/>
                <a:uFillTx/>
                <a:latin typeface="Times New Roman"/>
              </a:rPr>
              <a:t>&lt;number&gt;</a:t>
            </a:fld>
            <a:endParaRPr lang="en-GB" sz="1400" b="0" u="none" strike="noStrike">
              <a:solidFill>
                <a:srgbClr val="000000"/>
              </a:solidFill>
              <a:effectLst/>
              <a:uFillTx/>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sldImg"/>
          </p:nvPr>
        </p:nvSpPr>
        <p:spPr>
          <a:xfrm>
            <a:off x="219240" y="812880"/>
            <a:ext cx="7111800" cy="3998880"/>
          </a:xfrm>
          <a:prstGeom prst="rect">
            <a:avLst/>
          </a:prstGeom>
          <a:ln w="0">
            <a:noFill/>
          </a:ln>
        </p:spPr>
      </p:sp>
      <p:sp>
        <p:nvSpPr>
          <p:cNvPr id="280" name="PlaceHolder 2"/>
          <p:cNvSpPr>
            <a:spLocks noGrp="1"/>
          </p:cNvSpPr>
          <p:nvPr>
            <p:ph type="body"/>
          </p:nvPr>
        </p:nvSpPr>
        <p:spPr>
          <a:xfrm>
            <a:off x="756000" y="5078520"/>
            <a:ext cx="6038280" cy="480168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Key factors, probably of increasing importance</a:t>
            </a:r>
            <a:endParaRPr lang="en-GB" sz="1200" b="0" u="none" strike="noStrike">
              <a:solidFill>
                <a:srgbClr val="000000"/>
              </a:solidFill>
              <a:effectLst/>
              <a:uFillTx/>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ldImg"/>
          </p:nvPr>
        </p:nvSpPr>
        <p:spPr>
          <a:xfrm>
            <a:off x="216000" y="812520"/>
            <a:ext cx="7122240" cy="4004280"/>
          </a:xfrm>
          <a:prstGeom prst="rect">
            <a:avLst/>
          </a:prstGeom>
          <a:ln w="0">
            <a:noFill/>
          </a:ln>
        </p:spPr>
      </p:sp>
      <p:sp>
        <p:nvSpPr>
          <p:cNvPr id="190" name="PlaceHolder 2"/>
          <p:cNvSpPr>
            <a:spLocks noGrp="1"/>
          </p:cNvSpPr>
          <p:nvPr>
            <p:ph type="body"/>
          </p:nvPr>
        </p:nvSpPr>
        <p:spPr>
          <a:xfrm>
            <a:off x="756000" y="5078520"/>
            <a:ext cx="6042960" cy="48063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ea typeface="Microsoft YaHei"/>
              </a:rPr>
              <a:t>Firstly, why use geothermal energy. </a:t>
            </a:r>
            <a:r>
              <a:rPr lang="en-GB" sz="1200" b="0" u="sng" strike="noStrike">
                <a:solidFill>
                  <a:srgbClr val="000000"/>
                </a:solidFill>
                <a:effectLst/>
                <a:uFillTx/>
                <a:latin typeface="Arial"/>
                <a:ea typeface="Microsoft YaHei"/>
                <a:hlinkClick r:id="rId1"/>
              </a:rPr>
              <a:t>https://images.newscientist.com/wp-content/uploads/2020/12/21145328/volcanoes-f0r7pt_web.jpg</a:t>
            </a:r>
            <a:endParaRPr lang="en-GB" sz="1200" b="0" u="none" strike="noStrike">
              <a:solidFill>
                <a:srgbClr val="000000"/>
              </a:solidFill>
              <a:effectLst/>
              <a:uFillTx/>
              <a:latin typeface="Arial"/>
            </a:endParaRPr>
          </a:p>
          <a:p>
            <a:pPr marL="216000" indent="0" algn="l">
              <a:lnSpc>
                <a:spcPct val="100000"/>
              </a:lnSpc>
              <a:buNone/>
              <a:tabLst>
                <a:tab pos="0" algn="l"/>
              </a:tabLst>
            </a:pPr>
            <a:r>
              <a:rPr lang="en-GB" sz="1200" b="0" u="none" strike="noStrike">
                <a:solidFill>
                  <a:srgbClr val="000000"/>
                </a:solidFill>
                <a:effectLst/>
                <a:uFillTx/>
                <a:latin typeface="Arial"/>
                <a:ea typeface="Microsoft YaHei"/>
              </a:rPr>
              <a:t>Volcanoes illustrate the heat that exist in the sub-surface. Geothermal commonly developed in areas of present-day volcanic activity</a:t>
            </a:r>
            <a:endParaRPr lang="en-GB" sz="1200" b="0" u="none" strike="noStrike">
              <a:solidFill>
                <a:srgbClr val="000000"/>
              </a:solidFill>
              <a:effectLst/>
              <a:uFillTx/>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sldImg"/>
          </p:nvPr>
        </p:nvSpPr>
        <p:spPr>
          <a:xfrm>
            <a:off x="216000" y="812520"/>
            <a:ext cx="7122240" cy="4004280"/>
          </a:xfrm>
          <a:prstGeom prst="rect">
            <a:avLst/>
          </a:prstGeom>
          <a:ln w="0">
            <a:noFill/>
          </a:ln>
        </p:spPr>
      </p:sp>
      <p:sp>
        <p:nvSpPr>
          <p:cNvPr id="282" name="PlaceHolder 2"/>
          <p:cNvSpPr>
            <a:spLocks noGrp="1"/>
          </p:cNvSpPr>
          <p:nvPr>
            <p:ph type="body"/>
          </p:nvPr>
        </p:nvSpPr>
        <p:spPr>
          <a:xfrm>
            <a:off x="756000" y="5078520"/>
            <a:ext cx="6042960" cy="480636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Main conclusions. Note: geology is not the only factor!</a:t>
            </a:r>
            <a:endParaRPr lang="en-GB" sz="1200" b="0" u="none" strike="noStrike">
              <a:solidFill>
                <a:srgbClr val="000000"/>
              </a:solidFill>
              <a:effectLst/>
              <a:uFillTx/>
              <a:latin typeface="Arial"/>
            </a:endParaRPr>
          </a:p>
          <a:p>
            <a:pPr marL="216000" indent="0" algn="l">
              <a:lnSpc>
                <a:spcPct val="100000"/>
              </a:lnSpc>
              <a:buNone/>
              <a:tabLst>
                <a:tab pos="0" algn="l"/>
              </a:tabLst>
            </a:pPr>
            <a:r>
              <a:rPr lang="en-GB" sz="1200" b="0" u="none" strike="noStrike">
                <a:solidFill>
                  <a:srgbClr val="000000"/>
                </a:solidFill>
                <a:effectLst/>
                <a:uFillTx/>
                <a:latin typeface="Arial"/>
              </a:rPr>
              <a:t>The Humber is one of the UK's most challenging regions to decarbonise because of its concentration of energy-intensive industry. Our work suggests that geothermal energy could become one part of the solution, and that favourability mapping provides a practical way of identifying where future investment and detailed investigations should be focused</a:t>
            </a:r>
            <a:endParaRPr lang="en-GB" sz="1200" b="0" u="none" strike="noStrike">
              <a:solidFill>
                <a:srgbClr val="000000"/>
              </a:solidFill>
              <a:effectLst/>
              <a:uFillTx/>
              <a:latin typeface="Arial"/>
            </a:endParaRPr>
          </a:p>
          <a:p>
            <a:pPr marL="216000" indent="0" algn="l">
              <a:lnSpc>
                <a:spcPct val="100000"/>
              </a:lnSpc>
              <a:buNone/>
              <a:tabLst>
                <a:tab pos="0" algn="l"/>
              </a:tabLst>
            </a:pPr>
            <a:r>
              <a:rPr lang="en-GB" sz="1200" b="0" u="none" strike="noStrike">
                <a:solidFill>
                  <a:srgbClr val="000000"/>
                </a:solidFill>
                <a:effectLst/>
                <a:uFillTx/>
                <a:latin typeface="Arial"/>
              </a:rPr>
              <a:t>Please email if you would lime more information</a:t>
            </a:r>
            <a:endParaRPr lang="en-GB" sz="1200" b="0" u="none" strike="noStrike">
              <a:solidFill>
                <a:srgbClr val="000000"/>
              </a:solidFill>
              <a:effectLst/>
              <a:uFillTx/>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sldImg"/>
          </p:nvPr>
        </p:nvSpPr>
        <p:spPr>
          <a:xfrm>
            <a:off x="216000" y="812880"/>
            <a:ext cx="7122960" cy="4005360"/>
          </a:xfrm>
          <a:prstGeom prst="rect">
            <a:avLst/>
          </a:prstGeom>
          <a:ln w="0">
            <a:noFill/>
          </a:ln>
        </p:spPr>
      </p:sp>
      <p:sp>
        <p:nvSpPr>
          <p:cNvPr id="284" name="PlaceHolder 2"/>
          <p:cNvSpPr>
            <a:spLocks noGrp="1"/>
          </p:cNvSpPr>
          <p:nvPr>
            <p:ph type="body"/>
          </p:nvPr>
        </p:nvSpPr>
        <p:spPr>
          <a:xfrm>
            <a:off x="756000" y="5078520"/>
            <a:ext cx="6044040" cy="480744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Example of where this has worked in the Sherwood Sandstone: Southampton. Note the low visual impact. Shows this can be done</a:t>
            </a:r>
            <a:endParaRPr lang="en-GB" sz="1200" b="0" u="none" strike="noStrike">
              <a:solidFill>
                <a:srgbClr val="000000"/>
              </a:solidFill>
              <a:effectLst/>
              <a:uFillTx/>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type="sldImg"/>
          </p:nvPr>
        </p:nvSpPr>
        <p:spPr>
          <a:xfrm>
            <a:off x="1080" y="-360"/>
            <a:ext cx="0" cy="0"/>
          </a:xfrm>
          <a:prstGeom prst="rect">
            <a:avLst/>
          </a:prstGeom>
          <a:ln w="0">
            <a:noFill/>
          </a:ln>
        </p:spPr>
      </p:sp>
      <p:sp>
        <p:nvSpPr>
          <p:cNvPr id="286" name="PlaceHolder 2"/>
          <p:cNvSpPr>
            <a:spLocks noGrp="1"/>
          </p:cNvSpPr>
          <p:nvPr>
            <p:ph type="body"/>
          </p:nvPr>
        </p:nvSpPr>
        <p:spPr>
          <a:xfrm>
            <a:off x="756000" y="5078520"/>
            <a:ext cx="6044040" cy="480744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sng" strike="noStrike">
                <a:solidFill>
                  <a:srgbClr val="000000"/>
                </a:solidFill>
                <a:effectLst/>
                <a:uFillTx/>
                <a:latin typeface="+mn-lt"/>
              </a:rPr>
              <a:t>https://www.foxnews.com/entertainment/dwayne-johnson-meets-michigan-boy-who-used-san-andreas-cpr-tips-to-save-drowning-brother</a:t>
            </a:r>
            <a:endParaRPr lang="en-GB" sz="1200" b="0" u="none" strike="noStrike">
              <a:solidFill>
                <a:srgbClr val="000000"/>
              </a:solidFill>
              <a:effectLst/>
              <a:uFillTx/>
              <a:latin typeface="Arial"/>
            </a:endParaRPr>
          </a:p>
          <a:p>
            <a:pPr marL="216000" indent="0" algn="l">
              <a:lnSpc>
                <a:spcPct val="100000"/>
              </a:lnSpc>
              <a:buNone/>
              <a:tabLst>
                <a:tab pos="0" algn="l"/>
              </a:tabLst>
            </a:pPr>
            <a:r>
              <a:rPr lang="en-GB" sz="1200" b="0" u="none" strike="noStrike">
                <a:solidFill>
                  <a:srgbClr val="000000"/>
                </a:solidFill>
                <a:effectLst/>
                <a:uFillTx/>
                <a:latin typeface="Arial"/>
              </a:rPr>
              <a:t>Something else geologically more exciting. Note that we would not need to do fracking! I was interested to learn, however, that opposition to fracking with respect to geothermal energy has decreased</a:t>
            </a:r>
            <a:endParaRPr lang="en-GB" sz="1200" b="0" u="none" strike="noStrike">
              <a:solidFill>
                <a:srgbClr val="000000"/>
              </a:solidFill>
              <a:effectLst/>
              <a:uFillTx/>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sldImg"/>
          </p:nvPr>
        </p:nvSpPr>
        <p:spPr>
          <a:xfrm>
            <a:off x="1080" y="-360"/>
            <a:ext cx="0" cy="0"/>
          </a:xfrm>
          <a:prstGeom prst="rect">
            <a:avLst/>
          </a:prstGeom>
          <a:ln w="0">
            <a:noFill/>
          </a:ln>
        </p:spPr>
      </p:sp>
      <p:sp>
        <p:nvSpPr>
          <p:cNvPr id="192" name="PlaceHolder 2"/>
          <p:cNvSpPr>
            <a:spLocks noGrp="1"/>
          </p:cNvSpPr>
          <p:nvPr>
            <p:ph type="body"/>
          </p:nvPr>
        </p:nvSpPr>
        <p:spPr>
          <a:xfrm>
            <a:off x="756000" y="5078520"/>
            <a:ext cx="6044040" cy="4807440"/>
          </a:xfrm>
          <a:prstGeom prst="rect">
            <a:avLst/>
          </a:prstGeom>
          <a:noFill/>
          <a:ln w="0">
            <a:noFill/>
          </a:ln>
        </p:spPr>
        <p:txBody>
          <a:bodyPr lIns="0" tIns="0" rIns="0" bIns="0" anchor="t">
            <a:noAutofit/>
          </a:bodyPr>
          <a:p>
            <a:pPr indent="0" algn="l">
              <a:lnSpc>
                <a:spcPct val="100000"/>
              </a:lnSpc>
              <a:buNone/>
              <a:tabLst>
                <a:tab pos="0" algn="l"/>
              </a:tabLst>
            </a:pPr>
            <a:r>
              <a:rPr lang="en-GB" sz="1200" b="0" u="none" strike="noStrike">
                <a:solidFill>
                  <a:srgbClr val="000000"/>
                </a:solidFill>
                <a:effectLst/>
                <a:uFillTx/>
                <a:latin typeface="Arial"/>
              </a:rPr>
              <a:t>Geothermal energy is perhaps most obvious from volcanic regions, like Iceland, where water is hot enough to power turbines that can create electricity. Here, we are interested in the hear rather than electricity</a:t>
            </a:r>
            <a:br>
              <a:rPr sz="1200"/>
            </a:br>
            <a:r>
              <a:rPr lang="en-GB" sz="1200" b="0" u="none" strike="noStrike">
                <a:solidFill>
                  <a:srgbClr val="000000"/>
                </a:solidFill>
                <a:effectLst/>
                <a:uFillTx/>
                <a:latin typeface="Arial"/>
              </a:rPr>
              <a:t>https://emeraldreview.com/2022/10/the-rise-of-geothermal-energy-in-iceland/</a:t>
            </a:r>
            <a:endParaRPr lang="en-GB" sz="1200" b="0" u="none" strike="noStrike">
              <a:solidFill>
                <a:srgbClr val="000000"/>
              </a:solidFill>
              <a:effectLst/>
              <a:uFillTx/>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sldImg"/>
          </p:nvPr>
        </p:nvSpPr>
        <p:spPr>
          <a:xfrm>
            <a:off x="216000" y="812520"/>
            <a:ext cx="7122600" cy="4004640"/>
          </a:xfrm>
          <a:prstGeom prst="rect">
            <a:avLst/>
          </a:prstGeom>
          <a:ln w="0">
            <a:noFill/>
          </a:ln>
        </p:spPr>
      </p:sp>
      <p:sp>
        <p:nvSpPr>
          <p:cNvPr id="194" name="PlaceHolder 2"/>
          <p:cNvSpPr>
            <a:spLocks noGrp="1"/>
          </p:cNvSpPr>
          <p:nvPr>
            <p:ph type="body"/>
          </p:nvPr>
        </p:nvSpPr>
        <p:spPr>
          <a:xfrm>
            <a:off x="756000" y="5078520"/>
            <a:ext cx="6043320" cy="4806720"/>
          </a:xfrm>
          <a:prstGeom prst="rect">
            <a:avLst/>
          </a:prstGeom>
          <a:noFill/>
          <a:ln w="0">
            <a:noFill/>
          </a:ln>
        </p:spPr>
        <p:txBody>
          <a:bodyPr lIns="0" tIns="0" rIns="0" bIns="0" anchor="t">
            <a:noAutofit/>
          </a:bodyPr>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Sketch of a simple system, the sort that would be used in this region. Heat extracted for heating. Too cool for electricity generation and would probably need heat exchangers</a:t>
            </a:r>
            <a:endParaRPr lang="en-GB" sz="1200" b="0" u="none" strike="noStrike">
              <a:solidFill>
                <a:srgbClr val="000000"/>
              </a:solidFill>
              <a:effectLst/>
              <a:uFillTx/>
              <a:latin typeface="Arial"/>
            </a:endParaRPr>
          </a:p>
          <a:p>
            <a:pPr marL="216000" indent="0" algn="l">
              <a:lnSpc>
                <a:spcPct val="100000"/>
              </a:lnSpc>
              <a:spcBef>
                <a:spcPts val="1191"/>
              </a:spcBef>
              <a:spcAft>
                <a:spcPts val="992"/>
              </a:spcAft>
              <a:buNone/>
              <a:tabLst>
                <a:tab pos="0" algn="l"/>
              </a:tabLst>
            </a:pPr>
            <a:r>
              <a:rPr lang="en-GB" sz="1200" b="0" u="none" strike="noStrike">
                <a:solidFill>
                  <a:srgbClr val="000000"/>
                </a:solidFill>
                <a:effectLst/>
                <a:uFillTx/>
                <a:latin typeface="Arial"/>
              </a:rPr>
              <a:t>https://www.mdpi.com/energies/energies-15-01983/article_deploy/html/images/energies-15-01983-g001.png</a:t>
            </a:r>
            <a:endParaRPr lang="en-GB" sz="1200" b="0" u="none" strike="noStrike">
              <a:solidFill>
                <a:srgbClr val="000000"/>
              </a:solidFill>
              <a:effectLst/>
              <a:uFillTx/>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ldImg"/>
          </p:nvPr>
        </p:nvSpPr>
        <p:spPr>
          <a:xfrm>
            <a:off x="0" y="812520"/>
            <a:ext cx="360" cy="360"/>
          </a:xfrm>
          <a:prstGeom prst="rect">
            <a:avLst/>
          </a:prstGeom>
          <a:ln w="0">
            <a:noFill/>
          </a:ln>
        </p:spPr>
      </p:sp>
      <p:sp>
        <p:nvSpPr>
          <p:cNvPr id="196"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p>
            <a:pPr indent="0" algn="l">
              <a:buNone/>
            </a:pPr>
            <a:r>
              <a:rPr lang="en-GB" sz="1200" b="0" u="none" strike="noStrike">
                <a:solidFill>
                  <a:srgbClr val="000000"/>
                </a:solidFill>
                <a:effectLst/>
                <a:uFillTx/>
                <a:latin typeface="Arial"/>
              </a:rPr>
              <a:t>A district heat network. Heat from a source is supplied to commercial and domestic users.</a:t>
            </a:r>
            <a:endParaRPr lang="en-GB" sz="1200" b="0" u="none" strike="noStrike">
              <a:solidFill>
                <a:srgbClr val="000000"/>
              </a:solidFill>
              <a:effectLst/>
              <a:uFillTx/>
              <a:latin typeface="Arial"/>
            </a:endParaRPr>
          </a:p>
          <a:p>
            <a:pPr indent="0" algn="l">
              <a:buNone/>
            </a:pPr>
            <a:r>
              <a:rPr lang="en-GB" sz="1200" b="0" u="none" strike="noStrike">
                <a:solidFill>
                  <a:srgbClr val="000000"/>
                </a:solidFill>
                <a:effectLst/>
                <a:uFillTx/>
                <a:latin typeface="Arial"/>
              </a:rPr>
              <a:t>From: https://www.gov.uk/government/publications/heat-network-zoning-overview/heat-network-zoning-overview</a:t>
            </a:r>
            <a:endParaRPr lang="en-GB" sz="1200" b="0" u="none" strike="noStrike">
              <a:solidFill>
                <a:srgbClr val="000000"/>
              </a:solidFill>
              <a:effectLst/>
              <a:uFillTx/>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sldImg"/>
          </p:nvPr>
        </p:nvSpPr>
        <p:spPr>
          <a:xfrm>
            <a:off x="-720" y="812160"/>
            <a:ext cx="0" cy="0"/>
          </a:xfrm>
          <a:prstGeom prst="rect">
            <a:avLst/>
          </a:prstGeom>
          <a:ln w="0">
            <a:noFill/>
          </a:ln>
        </p:spPr>
      </p:sp>
      <p:sp>
        <p:nvSpPr>
          <p:cNvPr id="198" name="PlaceHolder 2"/>
          <p:cNvSpPr>
            <a:spLocks noGrp="1"/>
          </p:cNvSpPr>
          <p:nvPr>
            <p:ph type="body"/>
          </p:nvPr>
        </p:nvSpPr>
        <p:spPr>
          <a:xfrm>
            <a:off x="756000" y="5078520"/>
            <a:ext cx="6044400" cy="4807800"/>
          </a:xfrm>
          <a:prstGeom prst="rect">
            <a:avLst/>
          </a:prstGeom>
          <a:noFill/>
          <a:ln w="0">
            <a:noFill/>
          </a:ln>
        </p:spPr>
        <p:txBody>
          <a:bodyPr lIns="0" tIns="0" rIns="0" bIns="0" anchor="t">
            <a:noAutofit/>
          </a:bodyPr>
          <a:p>
            <a:pPr marL="216000" indent="0" algn="l">
              <a:lnSpc>
                <a:spcPct val="100000"/>
              </a:lnSpc>
              <a:buNone/>
              <a:tabLst>
                <a:tab pos="0" algn="l"/>
              </a:tabLst>
            </a:pPr>
            <a:r>
              <a:rPr lang="en-GB" sz="1200" b="0" u="none" strike="noStrike">
                <a:solidFill>
                  <a:srgbClr val="000000"/>
                </a:solidFill>
                <a:effectLst/>
                <a:uFillTx/>
                <a:latin typeface="Arial"/>
              </a:rPr>
              <a:t>Explain cross-section – shows the geology beneath the surface, with distance against depth. Petroleum is non-renewable. It’s gone once extracted. Also, it is a pollutant. Heat is renewable and (mostly) non-pulluting</a:t>
            </a:r>
            <a:endParaRPr lang="en-GB" sz="1200" b="0" u="none" strike="noStrike">
              <a:solidFill>
                <a:srgbClr val="000000"/>
              </a:solidFill>
              <a:effectLst/>
              <a:uFillTx/>
              <a:latin typeface="Arial"/>
            </a:endParaRPr>
          </a:p>
          <a:p>
            <a:pPr marL="216000" indent="0" algn="l">
              <a:lnSpc>
                <a:spcPct val="100000"/>
              </a:lnSpc>
              <a:buNone/>
              <a:tabLst>
                <a:tab pos="0" algn="l"/>
              </a:tabLst>
            </a:pPr>
            <a:r>
              <a:rPr lang="en-GB" sz="1200" b="0" u="none" strike="noStrike">
                <a:solidFill>
                  <a:srgbClr val="000000"/>
                </a:solidFill>
                <a:effectLst/>
                <a:uFillTx/>
                <a:latin typeface="Arial"/>
              </a:rPr>
              <a:t>https://www.frontiersin.org/journals/earth-science/articles/10.3389/feart.2022.967201/full</a:t>
            </a:r>
            <a:endParaRPr lang="en-GB" sz="1200" b="0" u="none" strike="noStrike">
              <a:solidFill>
                <a:srgbClr val="000000"/>
              </a:solidFill>
              <a:effectLst/>
              <a:uFillTx/>
              <a:latin typeface="Arial"/>
            </a:endParaRPr>
          </a:p>
        </p:txBody>
      </p:sp>
      <p:sp>
        <p:nvSpPr>
          <p:cNvPr id="199" name="PlaceHolder 3"/>
          <p:cNvSpPr>
            <a:spLocks noGrp="1"/>
          </p:cNvSpPr>
          <p:nvPr>
            <p:ph type="sldNum" idx="25"/>
          </p:nvPr>
        </p:nvSpPr>
        <p:spPr>
          <a:xfrm>
            <a:off x="4278960" y="10157400"/>
            <a:ext cx="3277440" cy="531000"/>
          </a:xfrm>
          <a:prstGeom prst="rect">
            <a:avLst/>
          </a:prstGeom>
          <a:noFill/>
          <a:ln w="0">
            <a:noFill/>
          </a:ln>
        </p:spPr>
        <p:txBody>
          <a:bodyPr lIns="0" tIns="0" rIns="0" bIns="0" anchor="b">
            <a:noAutofit/>
          </a:bodyPr>
          <a:lstStyle>
            <a:lvl1pPr indent="0" algn="r">
              <a:lnSpc>
                <a:spcPct val="100000"/>
              </a:lnSpc>
              <a:buNone/>
              <a:tabLst>
                <a:tab pos="0" algn="l"/>
              </a:tabLst>
              <a:defRPr lang="en-GB" sz="1400" b="0" u="none" strike="noStrike">
                <a:solidFill>
                  <a:srgbClr val="000000"/>
                </a:solidFill>
                <a:effectLst/>
                <a:uFillTx/>
                <a:latin typeface="Times New Roman"/>
              </a:defRPr>
            </a:lvl1pPr>
          </a:lstStyle>
          <a:p>
            <a:pPr indent="0" algn="r">
              <a:lnSpc>
                <a:spcPct val="100000"/>
              </a:lnSpc>
              <a:buNone/>
              <a:tabLst>
                <a:tab pos="0" algn="l"/>
              </a:tabLst>
            </a:pPr>
            <a:fld id="{C8492CD4-FE53-47E4-993A-552F830C319F}" type="slidenum">
              <a:rPr lang="en-GB" sz="1400" b="0" u="none" strike="noStrike">
                <a:solidFill>
                  <a:srgbClr val="000000"/>
                </a:solidFill>
                <a:effectLst/>
                <a:uFillTx/>
                <a:latin typeface="Times New Roman"/>
              </a:rPr>
              <a:t>&lt;number&gt;</a:t>
            </a:fld>
            <a:endParaRPr lang="en-GB" sz="1400" b="0" u="none" strike="noStrik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4.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9">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0560" cy="945000"/>
          </a:xfrm>
          <a:prstGeom prst="rect">
            <a:avLst/>
          </a:prstGeom>
          <a:noFill/>
          <a:ln w="0">
            <a:noFill/>
          </a:ln>
        </p:spPr>
        <p:txBody>
          <a:bodyPr lIns="0" tIns="0" rIns="0" bIns="0" anchor="ctr">
            <a:spAutoFit/>
          </a:bodyPr>
          <a:p>
            <a:pPr indent="0" algn="l">
              <a:buNone/>
              <a:tabLst>
                <a:tab pos="0" algn="l"/>
              </a:tabLst>
            </a:pPr>
            <a:endParaRPr lang="en-GB" sz="4400" b="0" u="none" strike="noStrike">
              <a:solidFill>
                <a:srgbClr val="000000"/>
              </a:solidFill>
              <a:effectLst/>
              <a:uFillTx/>
              <a:latin typeface="Arial"/>
            </a:endParaRPr>
          </a:p>
        </p:txBody>
      </p:sp>
      <p:sp>
        <p:nvSpPr>
          <p:cNvPr id="8" name="PlaceHolder 2"/>
          <p:cNvSpPr>
            <a:spLocks noGrp="1"/>
          </p:cNvSpPr>
          <p:nvPr>
            <p:ph type="subTitle"/>
          </p:nvPr>
        </p:nvSpPr>
        <p:spPr>
          <a:xfrm>
            <a:off x="504000" y="1326600"/>
            <a:ext cx="9070560" cy="3287160"/>
          </a:xfrm>
          <a:prstGeom prst="rect">
            <a:avLst/>
          </a:prstGeom>
          <a:noFill/>
          <a:ln w="0">
            <a:noFill/>
          </a:ln>
        </p:spPr>
        <p:txBody>
          <a:bodyPr lIns="0" tIns="0" rIns="0" bIns="0" anchor="ctr">
            <a:spAutoFit/>
          </a:bodyPr>
          <a:p>
            <a:pPr indent="0" algn="ctr">
              <a:buNone/>
            </a:pPr>
            <a:endParaRPr lang="en-GB" sz="3200" b="0" u="none" strike="noStrike">
              <a:solidFill>
                <a:srgbClr val="000000"/>
              </a:solidFill>
              <a:effectLst/>
              <a:uFillTx/>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1A27BF4E-CA8E-495C-892F-4B1974F4BA1D}" type="slidenum">
              <a:t>&lt;#&gt;</a:t>
            </a:fld>
          </a:p>
        </p:txBody>
      </p:sp>
      <p:sp>
        <p:nvSpPr>
          <p:cNvPr id="6" name="PlaceHolder 5"/>
          <p:cNvSpPr>
            <a:spLocks noGrp="1"/>
          </p:cNvSpPr>
          <p:nvPr>
            <p:ph type="dt" idx="3"/>
          </p:nvPr>
        </p:nvSpPr>
        <p:spPr/>
        <p:txBody>
          <a:bodyPr/>
          <a:p>
            <a:r>
              <a:rPr lang="en-GB"/>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6">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9A90D128-EA83-4B79-A43F-D972DC20576B}" type="slidenum">
              <a:t>&lt;#&gt;</a:t>
            </a:fld>
          </a:p>
        </p:txBody>
      </p:sp>
      <p:sp>
        <p:nvSpPr>
          <p:cNvPr id="4" name="PlaceHolder 3"/>
          <p:cNvSpPr>
            <a:spLocks noGrp="1"/>
          </p:cNvSpPr>
          <p:nvPr>
            <p:ph type="dt" idx="15"/>
          </p:nvPr>
        </p:nvSpPr>
        <p:spPr/>
        <p:txBody>
          <a:bodyPr/>
          <a:p>
            <a:r>
              <a:rPr lang="en-GB"/>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7">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DC2D2012-DCDA-48A4-9427-DD3E411B60B8}" type="slidenum">
              <a:t>&lt;#&gt;</a:t>
            </a:fld>
          </a:p>
        </p:txBody>
      </p:sp>
      <p:sp>
        <p:nvSpPr>
          <p:cNvPr id="4" name="PlaceHolder 3"/>
          <p:cNvSpPr>
            <a:spLocks noGrp="1"/>
          </p:cNvSpPr>
          <p:nvPr>
            <p:ph type="dt" idx="18"/>
          </p:nvPr>
        </p:nvSpPr>
        <p:spPr/>
        <p:txBody>
          <a:bodyPr/>
          <a:p>
            <a:r>
              <a:rPr lang="en-GB"/>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8">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CE265EB6-C0D2-437B-AC88-D8EDF7067D79}" type="slidenum">
              <a:t>&lt;#&gt;</a:t>
            </a:fld>
          </a:p>
        </p:txBody>
      </p:sp>
      <p:sp>
        <p:nvSpPr>
          <p:cNvPr id="4" name="PlaceHolder 3"/>
          <p:cNvSpPr>
            <a:spLocks noGrp="1"/>
          </p:cNvSpPr>
          <p:nvPr>
            <p:ph type="dt" idx="21"/>
          </p:nvPr>
        </p:nvSpPr>
        <p:spPr/>
        <p:txBody>
          <a:bodyPr/>
          <a:p>
            <a:r>
              <a:rPr lang="en-GB"/>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3CF8E709-7779-47EE-AAA3-727146E8052F}" type="slidenum">
              <a:t>&lt;#&gt;</a:t>
            </a:fld>
          </a:p>
        </p:txBody>
      </p:sp>
      <p:sp>
        <p:nvSpPr>
          <p:cNvPr id="4" name="PlaceHolder 3"/>
          <p:cNvSpPr>
            <a:spLocks noGrp="1"/>
          </p:cNvSpPr>
          <p:nvPr>
            <p:ph type="dt" idx="3"/>
          </p:nvPr>
        </p:nvSpPr>
        <p:spPr/>
        <p:txBody>
          <a:bodyPr/>
          <a:p>
            <a:r>
              <a:rPr lang="en-GB"/>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9">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0560" cy="945000"/>
          </a:xfrm>
          <a:prstGeom prst="rect">
            <a:avLst/>
          </a:prstGeom>
          <a:noFill/>
          <a:ln w="0">
            <a:noFill/>
          </a:ln>
        </p:spPr>
        <p:txBody>
          <a:bodyPr lIns="0" tIns="0" rIns="0" bIns="0" anchor="ctr">
            <a:spAutoFit/>
          </a:bodyPr>
          <a:p>
            <a:pPr indent="0" algn="l">
              <a:buNone/>
              <a:tabLst>
                <a:tab pos="0" algn="l"/>
              </a:tabLst>
            </a:pPr>
            <a:endParaRPr lang="en-GB" sz="4400" b="0" u="none" strike="noStrike">
              <a:solidFill>
                <a:srgbClr val="000000"/>
              </a:solidFill>
              <a:effectLst/>
              <a:uFillTx/>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B63E082F-9F85-4D5F-8558-75EA1242C0B7}" type="slidenum">
              <a:t>&lt;#&gt;</a:t>
            </a:fld>
          </a:p>
        </p:txBody>
      </p:sp>
      <p:sp>
        <p:nvSpPr>
          <p:cNvPr id="5" name="PlaceHolder 4"/>
          <p:cNvSpPr>
            <a:spLocks noGrp="1"/>
          </p:cNvSpPr>
          <p:nvPr>
            <p:ph type="dt" idx="3"/>
          </p:nvPr>
        </p:nvSpPr>
        <p:spPr/>
        <p:txBody>
          <a:bodyPr/>
          <a:p>
            <a:r>
              <a:rPr lang="en-GB"/>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8970158B-5B28-42F8-A698-C7A860EA8F4B}" type="slidenum">
              <a:t>&lt;#&gt;</a:t>
            </a:fld>
          </a:p>
        </p:txBody>
      </p:sp>
      <p:sp>
        <p:nvSpPr>
          <p:cNvPr id="4" name="PlaceHolder 3"/>
          <p:cNvSpPr>
            <a:spLocks noGrp="1"/>
          </p:cNvSpPr>
          <p:nvPr>
            <p:ph type="dt" idx="6"/>
          </p:nvPr>
        </p:nvSpPr>
        <p:spPr/>
        <p:txBody>
          <a:bodyPr/>
          <a:p>
            <a:r>
              <a:rPr lang="en-GB"/>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0560" cy="945000"/>
          </a:xfrm>
          <a:prstGeom prst="rect">
            <a:avLst/>
          </a:prstGeom>
          <a:noFill/>
          <a:ln w="0">
            <a:noFill/>
          </a:ln>
        </p:spPr>
        <p:txBody>
          <a:bodyPr lIns="0" tIns="0" rIns="0" bIns="0" anchor="ctr">
            <a:spAutoFit/>
          </a:bodyPr>
          <a:p>
            <a:pPr indent="0" algn="l">
              <a:buNone/>
              <a:tabLst>
                <a:tab pos="0" algn="l"/>
              </a:tabLst>
            </a:pPr>
            <a:endParaRPr lang="en-GB" sz="4400" b="0" u="none" strike="noStrike">
              <a:solidFill>
                <a:srgbClr val="000000"/>
              </a:solidFill>
              <a:effectLst/>
              <a:uFillTx/>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93161CE-6CA4-4C66-8D5B-BBCFDCB7AC69}" type="slidenum">
              <a:t>&lt;#&gt;</a:t>
            </a:fld>
          </a:p>
        </p:txBody>
      </p:sp>
      <p:sp>
        <p:nvSpPr>
          <p:cNvPr id="5" name="PlaceHolder 4"/>
          <p:cNvSpPr>
            <a:spLocks noGrp="1"/>
          </p:cNvSpPr>
          <p:nvPr>
            <p:ph type="dt" idx="6"/>
          </p:nvPr>
        </p:nvSpPr>
        <p:spPr/>
        <p:txBody>
          <a:bodyPr/>
          <a:p>
            <a:r>
              <a:rPr lang="en-GB"/>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4">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66C6356A-D230-424D-BC2C-E99482C08931}" type="slidenum">
              <a:t>&lt;#&gt;</a:t>
            </a:fld>
          </a:p>
        </p:txBody>
      </p:sp>
      <p:sp>
        <p:nvSpPr>
          <p:cNvPr id="4" name="PlaceHolder 3"/>
          <p:cNvSpPr>
            <a:spLocks noGrp="1"/>
          </p:cNvSpPr>
          <p:nvPr>
            <p:ph type="dt" idx="9"/>
          </p:nvPr>
        </p:nvSpPr>
        <p:spPr/>
        <p:txBody>
          <a:bodyPr/>
          <a:p>
            <a:r>
              <a:rPr lang="en-GB"/>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14">
    <p:spTree>
      <p:nvGrpSpPr>
        <p:cNvPr id="1" name=""/>
        <p:cNvGrpSpPr/>
        <p:nvPr/>
      </p:nvGrpSpPr>
      <p:grpSpPr>
        <a:xfrm>
          <a:off x="0" y="0"/>
          <a:ext cx="0" cy="0"/>
          <a:chOff x="0" y="0"/>
          <a:chExt cx="0" cy="0"/>
        </a:xfrm>
      </p:grpSpPr>
      <p:sp>
        <p:nvSpPr>
          <p:cNvPr id="21" name="PlaceHolder 1"/>
          <p:cNvSpPr>
            <a:spLocks noGrp="1"/>
          </p:cNvSpPr>
          <p:nvPr>
            <p:ph type="title"/>
          </p:nvPr>
        </p:nvSpPr>
        <p:spPr>
          <a:xfrm>
            <a:off x="504000" y="226080"/>
            <a:ext cx="9070560" cy="945000"/>
          </a:xfrm>
          <a:prstGeom prst="rect">
            <a:avLst/>
          </a:prstGeom>
          <a:noFill/>
          <a:ln w="0">
            <a:noFill/>
          </a:ln>
        </p:spPr>
        <p:txBody>
          <a:bodyPr lIns="0" tIns="0" rIns="0" bIns="0" anchor="ctr">
            <a:spAutoFit/>
          </a:bodyPr>
          <a:p>
            <a:pPr indent="0" algn="l">
              <a:buNone/>
              <a:tabLst>
                <a:tab pos="0" algn="l"/>
              </a:tabLst>
            </a:pPr>
            <a:endParaRPr lang="en-GB" sz="4400" b="0" u="none" strike="noStrike">
              <a:solidFill>
                <a:srgbClr val="000000"/>
              </a:solidFill>
              <a:effectLst/>
              <a:uFillTx/>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6E09532A-29E0-4966-B6FB-29532351B806}" type="slidenum">
              <a:t>&lt;#&gt;</a:t>
            </a:fld>
          </a:p>
        </p:txBody>
      </p:sp>
      <p:sp>
        <p:nvSpPr>
          <p:cNvPr id="5" name="PlaceHolder 4"/>
          <p:cNvSpPr>
            <a:spLocks noGrp="1"/>
          </p:cNvSpPr>
          <p:nvPr>
            <p:ph type="dt" idx="9"/>
          </p:nvPr>
        </p:nvSpPr>
        <p:spPr/>
        <p:txBody>
          <a:bodyPr/>
          <a:p>
            <a:r>
              <a:rPr lang="en-GB"/>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15">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226080"/>
            <a:ext cx="9070560" cy="945000"/>
          </a:xfrm>
          <a:prstGeom prst="rect">
            <a:avLst/>
          </a:prstGeom>
          <a:noFill/>
          <a:ln w="0">
            <a:noFill/>
          </a:ln>
        </p:spPr>
        <p:txBody>
          <a:bodyPr lIns="0" tIns="0" rIns="0" bIns="0" anchor="ctr">
            <a:spAutoFit/>
          </a:bodyPr>
          <a:p>
            <a:pPr indent="0" algn="l">
              <a:buNone/>
              <a:tabLst>
                <a:tab pos="0" algn="l"/>
              </a:tabLst>
            </a:pPr>
            <a:endParaRPr lang="en-GB" sz="4400" b="0" u="none" strike="noStrike">
              <a:solidFill>
                <a:srgbClr val="000000"/>
              </a:solidFill>
              <a:effectLst/>
              <a:uFillTx/>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0A4C6B03-AC53-47A1-92BE-53B831518599}" type="slidenum">
              <a:t>&lt;#&gt;</a:t>
            </a:fld>
          </a:p>
        </p:txBody>
      </p:sp>
      <p:sp>
        <p:nvSpPr>
          <p:cNvPr id="5" name="PlaceHolder 4"/>
          <p:cNvSpPr>
            <a:spLocks noGrp="1"/>
          </p:cNvSpPr>
          <p:nvPr>
            <p:ph type="dt" idx="12"/>
          </p:nvPr>
        </p:nvSpPr>
        <p:spPr/>
        <p:txBody>
          <a:bodyPr/>
          <a:p>
            <a:r>
              <a:rPr lang="en-GB"/>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5">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A2FB8E63-D6E0-4C2F-A513-C2200E3BA5E8}" type="slidenum">
              <a:t>&lt;#&gt;</a:t>
            </a:fld>
          </a:p>
        </p:txBody>
      </p:sp>
      <p:sp>
        <p:nvSpPr>
          <p:cNvPr id="4" name="PlaceHolder 3"/>
          <p:cNvSpPr>
            <a:spLocks noGrp="1"/>
          </p:cNvSpPr>
          <p:nvPr>
            <p:ph type="dt" idx="12"/>
          </p:nvPr>
        </p:nvSpPr>
        <p:spPr/>
        <p:txBody>
          <a:bodyPr/>
          <a:p>
            <a:r>
              <a:rPr lang="en-GB"/>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4.xml"/><Relationship Id="rId3" Type="http://schemas.openxmlformats.org/officeDocument/2006/relationships/slideLayout" Target="../slideLayouts/slideLayout5.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6.xml"/><Relationship Id="rId3" Type="http://schemas.openxmlformats.org/officeDocument/2006/relationships/slideLayout" Target="../slideLayouts/slideLayout7.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8.xml"/><Relationship Id="rId3" Type="http://schemas.openxmlformats.org/officeDocument/2006/relationships/slideLayout" Target="../slideLayouts/slideLayout9.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1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11.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561240"/>
            <a:ext cx="9070560" cy="274680"/>
          </a:xfrm>
          <a:prstGeom prst="rect">
            <a:avLst/>
          </a:prstGeom>
          <a:noFill/>
          <a:ln w="0">
            <a:noFill/>
          </a:ln>
        </p:spPr>
        <p:txBody>
          <a:bodyPr lIns="0" tIns="0" rIns="0" bIns="0" anchor="ctr">
            <a:noAutofit/>
          </a:bodyPr>
          <a:lstStyle>
            <a:lvl1pPr indent="0" algn="l">
              <a:buNone/>
              <a:tabLst>
                <a:tab pos="0" algn="l"/>
              </a:tabLst>
              <a:defRPr lang="en-GB" sz="1800" b="0" u="none" strike="noStrike">
                <a:solidFill>
                  <a:srgbClr val="000000"/>
                </a:solidFill>
                <a:effectLst/>
                <a:uFillTx/>
                <a:latin typeface="Arial"/>
              </a:defRPr>
            </a:lvl1pPr>
          </a:lstStyle>
          <a:p>
            <a:pPr indent="0" algn="l">
              <a:buNone/>
              <a:tabLst>
                <a:tab pos="0" algn="l"/>
              </a:tabLst>
            </a:pPr>
            <a:r>
              <a:rPr lang="en-GB" sz="1800" b="0" u="none" strike="noStrike">
                <a:solidFill>
                  <a:srgbClr val="000000"/>
                </a:solidFill>
                <a:effectLst/>
                <a:uFillTx/>
                <a:latin typeface="Arial"/>
              </a:rPr>
              <a:t>Click to edit the title text format</a:t>
            </a:r>
            <a:endParaRPr lang="en-GB" sz="1800" b="0" u="none" strike="noStrike">
              <a:solidFill>
                <a:srgbClr val="000000"/>
              </a:solidFill>
              <a:effectLst/>
              <a:uFillTx/>
              <a:latin typeface="Arial"/>
            </a:endParaRPr>
          </a:p>
        </p:txBody>
      </p:sp>
      <p:sp>
        <p:nvSpPr>
          <p:cNvPr id="3" name="PlaceHolder 2"/>
          <p:cNvSpPr>
            <a:spLocks noGrp="1"/>
          </p:cNvSpPr>
          <p:nvPr>
            <p:ph type="ftr" idx="1"/>
          </p:nvPr>
        </p:nvSpPr>
        <p:spPr>
          <a:xfrm>
            <a:off x="3447360" y="5165280"/>
            <a:ext cx="3179160" cy="37476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ctr" defTabSz="914400">
              <a:lnSpc>
                <a:spcPct val="100000"/>
              </a:lnSpc>
              <a:buNone/>
              <a:tabLst>
                <a:tab pos="0" algn="l"/>
              </a:tabLst>
            </a:pPr>
            <a:r>
              <a:rPr lang="en-GB" sz="1400" b="0" u="none" strike="noStrike">
                <a:solidFill>
                  <a:srgbClr val="000000"/>
                </a:solidFill>
                <a:effectLst/>
                <a:uFillTx/>
                <a:latin typeface="Times New Roman"/>
                <a:ea typeface="DejaVu Sans"/>
              </a:rPr>
              <a:t>&lt;footer&gt;</a:t>
            </a:r>
            <a:endParaRPr lang="en-GB" sz="1400" b="0" u="none" strike="noStrike">
              <a:solidFill>
                <a:srgbClr val="000000"/>
              </a:solidFill>
              <a:effectLst/>
              <a:uFillTx/>
              <a:latin typeface="Times New Roman"/>
            </a:endParaRPr>
          </a:p>
        </p:txBody>
      </p:sp>
      <p:sp>
        <p:nvSpPr>
          <p:cNvPr id="4" name="PlaceHolder 3"/>
          <p:cNvSpPr>
            <a:spLocks noGrp="1"/>
          </p:cNvSpPr>
          <p:nvPr>
            <p:ph type="sldNum" idx="2"/>
          </p:nvPr>
        </p:nvSpPr>
        <p:spPr>
          <a:xfrm>
            <a:off x="7227360" y="5165280"/>
            <a:ext cx="2332440" cy="374760"/>
          </a:xfrm>
          <a:prstGeom prst="rect">
            <a:avLst/>
          </a:prstGeom>
          <a:noFill/>
          <a:ln w="0">
            <a:noFill/>
          </a:ln>
        </p:spPr>
        <p:txBody>
          <a:bodyPr lIns="0" tIns="0" rIns="0" bIns="0" anchor="t">
            <a:noAutofit/>
          </a:bodyPr>
          <a:lstStyle>
            <a:lvl1pPr indent="0" algn="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r" defTabSz="914400">
              <a:lnSpc>
                <a:spcPct val="100000"/>
              </a:lnSpc>
              <a:buNone/>
              <a:tabLst>
                <a:tab pos="0" algn="l"/>
              </a:tabLst>
            </a:pPr>
            <a:fld id="{DBA666B0-7284-4A0B-8A4C-77DB1954C72B}" type="slidenum">
              <a:rPr lang="en-GB" sz="1400" b="0" u="none" strike="noStrike">
                <a:solidFill>
                  <a:srgbClr val="000000"/>
                </a:solidFill>
                <a:effectLst/>
                <a:uFillTx/>
                <a:latin typeface="Times New Roman"/>
                <a:ea typeface="DejaVu Sans"/>
              </a:rPr>
              <a:t>&lt;number&gt;</a:t>
            </a:fld>
            <a:endParaRPr lang="en-GB" sz="1400" b="0" u="none" strike="noStrike">
              <a:solidFill>
                <a:srgbClr val="000000"/>
              </a:solidFill>
              <a:effectLst/>
              <a:uFillTx/>
              <a:latin typeface="Times New Roman"/>
            </a:endParaRPr>
          </a:p>
        </p:txBody>
      </p:sp>
      <p:sp>
        <p:nvSpPr>
          <p:cNvPr id="5" name="PlaceHolder 4"/>
          <p:cNvSpPr>
            <a:spLocks noGrp="1"/>
          </p:cNvSpPr>
          <p:nvPr>
            <p:ph type="dt" idx="3"/>
          </p:nvPr>
        </p:nvSpPr>
        <p:spPr>
          <a:xfrm>
            <a:off x="504000" y="5165280"/>
            <a:ext cx="2332440" cy="374760"/>
          </a:xfrm>
          <a:prstGeom prst="rect">
            <a:avLst/>
          </a:prstGeom>
          <a:noFill/>
          <a:ln w="0">
            <a:noFill/>
          </a:ln>
        </p:spPr>
        <p:txBody>
          <a:bodyPr lIns="0" tIns="0" rIns="0" bIns="0" anchor="t">
            <a:noAutofit/>
          </a:bodyPr>
          <a:lstStyle>
            <a:lvl1pPr indent="0" algn="l">
              <a:buNone/>
              <a:defRPr lang="en-GB" sz="1400" b="0" u="none" strike="noStrike">
                <a:solidFill>
                  <a:srgbClr val="000000"/>
                </a:solidFill>
                <a:effectLst/>
                <a:uFillTx/>
                <a:latin typeface="Times New Roman"/>
              </a:defRPr>
            </a:lvl1pPr>
          </a:lstStyle>
          <a:p>
            <a:pPr indent="0" algn="l">
              <a:buNone/>
            </a:pPr>
            <a:r>
              <a:rPr lang="en-GB" sz="1400" b="0" u="none" strike="noStrike">
                <a:solidFill>
                  <a:srgbClr val="000000"/>
                </a:solidFill>
                <a:effectLst/>
                <a:uFillTx/>
                <a:latin typeface="Times New Roman"/>
              </a:rPr>
              <a:t>&lt;date/time&gt;</a:t>
            </a:r>
            <a:endParaRPr lang="en-GB" sz="1400" b="0" u="none" strike="noStrike">
              <a:solidFill>
                <a:srgbClr val="000000"/>
              </a:solidFill>
              <a:effectLst/>
              <a:uFillTx/>
              <a:latin typeface="Times New Roman"/>
            </a:endParaRPr>
          </a:p>
        </p:txBody>
      </p:sp>
      <p:sp>
        <p:nvSpPr>
          <p:cNvPr id="6"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lvl1pPr algn="l">
              <a:buClr>
                <a:srgbClr val="000000"/>
              </a:buClr>
              <a:buFont typeface="Wingdings" charset="2"/>
              <a:buChar char=""/>
              <a:defRPr lang="en-GB" sz="3200" b="0" u="none" strike="noStrike">
                <a:solidFill>
                  <a:srgbClr val="000000"/>
                </a:solidFill>
                <a:effectLst/>
                <a:uFillTx/>
                <a:latin typeface="Arial"/>
              </a:defRPr>
            </a:lvl1pPr>
            <a:lvl2pPr lvl="1" algn="l">
              <a:buClr>
                <a:srgbClr val="000000"/>
              </a:buClr>
              <a:buSzPct val="75000"/>
              <a:buFont typeface="Symbol" charset="2"/>
              <a:buChar char=""/>
              <a:defRPr lang="en-GB" sz="2800" b="0" u="none" strike="noStrike">
                <a:solidFill>
                  <a:srgbClr val="000000"/>
                </a:solidFill>
                <a:effectLst/>
                <a:uFillTx/>
                <a:latin typeface="Arial"/>
              </a:defRPr>
            </a:lvl2pPr>
            <a:lvl3pPr lvl="2" algn="l">
              <a:buClr>
                <a:srgbClr val="000000"/>
              </a:buClr>
              <a:buSzPct val="45000"/>
              <a:buFont typeface="Wingdings" charset="2"/>
              <a:buChar char=""/>
              <a:defRPr lang="en-GB" sz="2400" b="0" u="none" strike="noStrike">
                <a:solidFill>
                  <a:srgbClr val="000000"/>
                </a:solidFill>
                <a:effectLst/>
                <a:uFillTx/>
                <a:latin typeface="Arial"/>
              </a:defRPr>
            </a:lvl3pPr>
            <a:lvl4pPr lvl="3" algn="l">
              <a:buClr>
                <a:srgbClr val="000000"/>
              </a:buClr>
              <a:buSzPct val="75000"/>
              <a:buFont typeface="Symbol" charset="2"/>
              <a:buChar char=""/>
              <a:defRPr lang="en-GB" sz="2000" b="0" u="none" strike="noStrike">
                <a:solidFill>
                  <a:srgbClr val="000000"/>
                </a:solidFill>
                <a:effectLst/>
                <a:uFillTx/>
                <a:latin typeface="Arial"/>
              </a:defRPr>
            </a:lvl4pPr>
            <a:lvl5pPr lvl="4" algn="l">
              <a:buClr>
                <a:srgbClr val="000000"/>
              </a:buClr>
              <a:buSzPct val="45000"/>
              <a:buFont typeface="Wingdings" charset="2"/>
              <a:buChar char=""/>
              <a:defRPr lang="en-GB" sz="2000" b="0" u="none" strike="noStrike">
                <a:solidFill>
                  <a:srgbClr val="000000"/>
                </a:solidFill>
                <a:effectLst/>
                <a:uFillTx/>
                <a:latin typeface="Arial"/>
              </a:defRPr>
            </a:lvl5pPr>
            <a:lvl6pPr lvl="5" algn="l">
              <a:buClr>
                <a:srgbClr val="000000"/>
              </a:buClr>
              <a:buSzPct val="45000"/>
              <a:buFont typeface="Wingdings" charset="2"/>
              <a:buChar char=""/>
              <a:defRPr lang="en-GB" sz="2000" b="0" u="none" strike="noStrike">
                <a:solidFill>
                  <a:srgbClr val="000000"/>
                </a:solidFill>
                <a:effectLst/>
                <a:uFillTx/>
                <a:latin typeface="Arial"/>
              </a:defRPr>
            </a:lvl6pPr>
            <a:lvl7pPr lvl="6" algn="l">
              <a:buClr>
                <a:srgbClr val="000000"/>
              </a:buClr>
              <a:buSzPct val="45000"/>
              <a:buFont typeface="Wingdings" charset="2"/>
              <a:buChar char=""/>
              <a:defRPr lang="en-GB" sz="2000" b="0" u="none" strike="noStrike">
                <a:solidFill>
                  <a:srgbClr val="000000"/>
                </a:solidFill>
                <a:effectLst/>
                <a:uFillTx/>
                <a:latin typeface="Arial"/>
              </a:defRPr>
            </a:lvl7pPr>
          </a:lstStyle>
          <a:p>
            <a:pPr indent="-324000" algn="l">
              <a:buClr>
                <a:srgbClr val="000000"/>
              </a:buClr>
              <a:buFont typeface="Wingdings" charset="2"/>
              <a:buChar char=""/>
            </a:pPr>
            <a:r>
              <a:rPr lang="en-GB" sz="3200" b="0" u="none" strike="noStrike">
                <a:solidFill>
                  <a:srgbClr val="000000"/>
                </a:solidFill>
                <a:effectLst/>
                <a:uFillTx/>
                <a:latin typeface="Arial"/>
              </a:rPr>
              <a:t>Click to edit the outline text format</a:t>
            </a:r>
            <a:endParaRPr lang="en-GB" sz="3200" b="0" u="none" strike="noStrike">
              <a:solidFill>
                <a:srgbClr val="000000"/>
              </a:solidFill>
              <a:effectLst/>
              <a:uFillTx/>
              <a:latin typeface="Arial"/>
            </a:endParaRPr>
          </a:p>
          <a:p>
            <a:pPr marL="864000" lvl="1" indent="-324000" algn="l">
              <a:buClr>
                <a:srgbClr val="000000"/>
              </a:buClr>
              <a:buSzPct val="75000"/>
              <a:buFont typeface="Symbol" charset="2"/>
              <a:buChar char=""/>
            </a:pPr>
            <a:r>
              <a:rPr lang="en-GB" sz="2800" b="0" u="none" strike="noStrike">
                <a:solidFill>
                  <a:srgbClr val="000000"/>
                </a:solidFill>
                <a:effectLst/>
                <a:uFillTx/>
                <a:latin typeface="Arial"/>
              </a:rPr>
              <a:t>Second Outline Level</a:t>
            </a:r>
            <a:endParaRPr lang="en-GB" sz="2800" b="0" u="none" strike="noStrike">
              <a:solidFill>
                <a:srgbClr val="000000"/>
              </a:solidFill>
              <a:effectLst/>
              <a:uFillTx/>
              <a:latin typeface="Arial"/>
            </a:endParaRPr>
          </a:p>
          <a:p>
            <a:pPr marL="1296000" lvl="2" indent="-288000" algn="l">
              <a:buClr>
                <a:srgbClr val="000000"/>
              </a:buClr>
              <a:buSzPct val="45000"/>
              <a:buFont typeface="Wingdings" charset="2"/>
              <a:buChar char=""/>
            </a:pPr>
            <a:r>
              <a:rPr lang="en-GB" sz="2400" b="0" u="none" strike="noStrike">
                <a:solidFill>
                  <a:srgbClr val="000000"/>
                </a:solidFill>
                <a:effectLst/>
                <a:uFillTx/>
                <a:latin typeface="Arial"/>
              </a:rPr>
              <a:t>Third Outline Level</a:t>
            </a:r>
            <a:endParaRPr lang="en-GB" sz="2400" b="0" u="none" strike="noStrike">
              <a:solidFill>
                <a:srgbClr val="000000"/>
              </a:solidFill>
              <a:effectLst/>
              <a:uFillTx/>
              <a:latin typeface="Arial"/>
            </a:endParaRPr>
          </a:p>
          <a:p>
            <a:pPr marL="1728000" lvl="3" indent="-216000" algn="l">
              <a:buClr>
                <a:srgbClr val="000000"/>
              </a:buClr>
              <a:buSzPct val="75000"/>
              <a:buFont typeface="Symbol" charset="2"/>
              <a:buChar char=""/>
            </a:pPr>
            <a:r>
              <a:rPr lang="en-GB" sz="2000" b="0" u="none" strike="noStrike">
                <a:solidFill>
                  <a:srgbClr val="000000"/>
                </a:solidFill>
                <a:effectLst/>
                <a:uFillTx/>
                <a:latin typeface="Arial"/>
              </a:rPr>
              <a:t>Fourth Outline Level</a:t>
            </a:r>
            <a:endParaRPr lang="en-GB" sz="2000" b="0" u="none" strike="noStrike">
              <a:solidFill>
                <a:srgbClr val="000000"/>
              </a:solidFill>
              <a:effectLst/>
              <a:uFillTx/>
              <a:latin typeface="Arial"/>
            </a:endParaRPr>
          </a:p>
          <a:p>
            <a:pPr marL="2160000" lvl="4" indent="-216000" algn="l">
              <a:buClr>
                <a:srgbClr val="000000"/>
              </a:buClr>
              <a:buSzPct val="45000"/>
              <a:buFont typeface="Wingdings" charset="2"/>
              <a:buChar char=""/>
            </a:pPr>
            <a:r>
              <a:rPr lang="en-GB" sz="2000" b="0" u="none" strike="noStrike">
                <a:solidFill>
                  <a:srgbClr val="000000"/>
                </a:solidFill>
                <a:effectLst/>
                <a:uFillTx/>
                <a:latin typeface="Arial"/>
              </a:rPr>
              <a:t>Fifth Outline Level</a:t>
            </a:r>
            <a:endParaRPr lang="en-GB" sz="2000" b="0" u="none" strike="noStrike">
              <a:solidFill>
                <a:srgbClr val="000000"/>
              </a:solidFill>
              <a:effectLst/>
              <a:uFillTx/>
              <a:latin typeface="Arial"/>
            </a:endParaRPr>
          </a:p>
          <a:p>
            <a:pPr marL="2592000" lvl="5" indent="-216000" algn="l">
              <a:buClr>
                <a:srgbClr val="000000"/>
              </a:buClr>
              <a:buSzPct val="45000"/>
              <a:buFont typeface="Wingdings" charset="2"/>
              <a:buChar char=""/>
            </a:pPr>
            <a:r>
              <a:rPr lang="en-GB" sz="2000" b="0" u="none" strike="noStrike">
                <a:solidFill>
                  <a:srgbClr val="000000"/>
                </a:solidFill>
                <a:effectLst/>
                <a:uFillTx/>
                <a:latin typeface="Arial"/>
              </a:rPr>
              <a:t>Sixth Outline Level</a:t>
            </a:r>
            <a:endParaRPr lang="en-GB" sz="2000" b="0" u="none" strike="noStrike">
              <a:solidFill>
                <a:srgbClr val="000000"/>
              </a:solidFill>
              <a:effectLst/>
              <a:uFillTx/>
              <a:latin typeface="Arial"/>
            </a:endParaRPr>
          </a:p>
          <a:p>
            <a:pPr marL="3024000" lvl="6" indent="-216000" algn="l">
              <a:buClr>
                <a:srgbClr val="000000"/>
              </a:buClr>
              <a:buSzPct val="45000"/>
              <a:buFont typeface="Wingdings" charset="2"/>
              <a:buChar char=""/>
            </a:pPr>
            <a:r>
              <a:rPr lang="en-GB" sz="2000" b="0" u="none" strike="noStrike">
                <a:solidFill>
                  <a:srgbClr val="000000"/>
                </a:solidFill>
                <a:effectLst/>
                <a:uFillTx/>
                <a:latin typeface="Arial"/>
              </a:rPr>
              <a:t>Seventh Outline Level</a:t>
            </a:r>
            <a:endParaRPr lang="en-GB" sz="2000" b="0" u="none" strike="noStrik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 name="PlaceHolder 1"/>
          <p:cNvSpPr>
            <a:spLocks noGrp="1"/>
          </p:cNvSpPr>
          <p:nvPr>
            <p:ph type="ftr" idx="4"/>
          </p:nvPr>
        </p:nvSpPr>
        <p:spPr>
          <a:xfrm>
            <a:off x="3447360" y="5165280"/>
            <a:ext cx="3183840" cy="37944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ctr" defTabSz="914400">
              <a:lnSpc>
                <a:spcPct val="100000"/>
              </a:lnSpc>
              <a:buNone/>
              <a:tabLst>
                <a:tab pos="0" algn="l"/>
              </a:tabLst>
            </a:pPr>
            <a:r>
              <a:rPr lang="en-GB" sz="1400" b="0" u="none" strike="noStrike">
                <a:solidFill>
                  <a:srgbClr val="000000"/>
                </a:solidFill>
                <a:effectLst/>
                <a:uFillTx/>
                <a:latin typeface="Times New Roman"/>
                <a:ea typeface="DejaVu Sans"/>
              </a:rPr>
              <a:t>&lt;footer&gt;</a:t>
            </a:r>
            <a:endParaRPr lang="en-GB" sz="1400" b="0" u="none" strike="noStrike">
              <a:solidFill>
                <a:srgbClr val="000000"/>
              </a:solidFill>
              <a:effectLst/>
              <a:uFillTx/>
              <a:latin typeface="Times New Roman"/>
            </a:endParaRPr>
          </a:p>
        </p:txBody>
      </p:sp>
      <p:sp>
        <p:nvSpPr>
          <p:cNvPr id="11" name="PlaceHolder 2"/>
          <p:cNvSpPr>
            <a:spLocks noGrp="1"/>
          </p:cNvSpPr>
          <p:nvPr>
            <p:ph type="sldNum" idx="5"/>
          </p:nvPr>
        </p:nvSpPr>
        <p:spPr>
          <a:xfrm>
            <a:off x="7227360" y="5165280"/>
            <a:ext cx="2337120" cy="379440"/>
          </a:xfrm>
          <a:prstGeom prst="rect">
            <a:avLst/>
          </a:prstGeom>
          <a:noFill/>
          <a:ln w="0">
            <a:noFill/>
          </a:ln>
        </p:spPr>
        <p:txBody>
          <a:bodyPr lIns="0" tIns="0" rIns="0" bIns="0" anchor="t">
            <a:noAutofit/>
          </a:bodyPr>
          <a:lstStyle>
            <a:lvl1pPr indent="0" algn="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r" defTabSz="914400">
              <a:lnSpc>
                <a:spcPct val="100000"/>
              </a:lnSpc>
              <a:buNone/>
              <a:tabLst>
                <a:tab pos="0" algn="l"/>
              </a:tabLst>
            </a:pPr>
            <a:fld id="{493D96D4-2DC2-40CB-A120-FFC4A6D21277}" type="slidenum">
              <a:rPr lang="en-GB" sz="1400" b="0" u="none" strike="noStrike">
                <a:solidFill>
                  <a:srgbClr val="000000"/>
                </a:solidFill>
                <a:effectLst/>
                <a:uFillTx/>
                <a:latin typeface="Times New Roman"/>
                <a:ea typeface="DejaVu Sans"/>
              </a:rPr>
              <a:t>&lt;number&gt;</a:t>
            </a:fld>
            <a:endParaRPr lang="en-GB" sz="1400" b="0" u="none" strike="noStrike">
              <a:solidFill>
                <a:srgbClr val="000000"/>
              </a:solidFill>
              <a:effectLst/>
              <a:uFillTx/>
              <a:latin typeface="Times New Roman"/>
            </a:endParaRPr>
          </a:p>
        </p:txBody>
      </p:sp>
      <p:sp>
        <p:nvSpPr>
          <p:cNvPr id="12" name="PlaceHolder 3"/>
          <p:cNvSpPr>
            <a:spLocks noGrp="1"/>
          </p:cNvSpPr>
          <p:nvPr>
            <p:ph type="dt" idx="6"/>
          </p:nvPr>
        </p:nvSpPr>
        <p:spPr>
          <a:xfrm>
            <a:off x="504000" y="5165280"/>
            <a:ext cx="2337120" cy="379440"/>
          </a:xfrm>
          <a:prstGeom prst="rect">
            <a:avLst/>
          </a:prstGeom>
          <a:noFill/>
          <a:ln w="0">
            <a:noFill/>
          </a:ln>
        </p:spPr>
        <p:txBody>
          <a:bodyPr lIns="0" tIns="0" rIns="0" bIns="0" anchor="t">
            <a:noAutofit/>
          </a:bodyPr>
          <a:lstStyle>
            <a:lvl1pPr indent="0" algn="l">
              <a:lnSpc>
                <a:spcPct val="100000"/>
              </a:lnSpc>
              <a:buNone/>
              <a:tabLst>
                <a:tab pos="0" algn="l"/>
              </a:tabLst>
              <a:defRPr lang="en-GB" sz="1400" b="0" u="none" strike="noStrike">
                <a:solidFill>
                  <a:srgbClr val="000000"/>
                </a:solidFill>
                <a:effectLst/>
                <a:uFillTx/>
                <a:latin typeface="Times New Roman"/>
              </a:defRPr>
            </a:lvl1pPr>
          </a:lstStyle>
          <a:p>
            <a:pPr indent="0" algn="l">
              <a:lnSpc>
                <a:spcPct val="100000"/>
              </a:lnSpc>
              <a:buNone/>
              <a:tabLst>
                <a:tab pos="0" algn="l"/>
              </a:tabLst>
            </a:pPr>
            <a:r>
              <a:rPr lang="en-GB" sz="1400" b="0" u="none" strike="noStrike">
                <a:solidFill>
                  <a:srgbClr val="000000"/>
                </a:solidFill>
                <a:effectLst/>
                <a:uFillTx/>
                <a:latin typeface="Times New Roman"/>
              </a:rPr>
              <a:t>&lt;date/time&gt;</a:t>
            </a:r>
            <a:endParaRPr lang="en-GB" sz="1400" b="0" u="none" strike="noStrike">
              <a:solidFill>
                <a:srgbClr val="000000"/>
              </a:solidFill>
              <a:effectLst/>
              <a:uFillTx/>
              <a:latin typeface="Times New Roman"/>
            </a:endParaRPr>
          </a:p>
        </p:txBody>
      </p:sp>
      <p:sp>
        <p:nvSpPr>
          <p:cNvPr id="13" name="PlaceHolder 4"/>
          <p:cNvSpPr>
            <a:spLocks noGrp="1"/>
          </p:cNvSpPr>
          <p:nvPr>
            <p:ph type="title"/>
          </p:nvPr>
        </p:nvSpPr>
        <p:spPr>
          <a:xfrm>
            <a:off x="504000" y="226080"/>
            <a:ext cx="9070560" cy="945000"/>
          </a:xfrm>
          <a:prstGeom prst="rect">
            <a:avLst/>
          </a:prstGeom>
          <a:noFill/>
          <a:ln w="0">
            <a:noFill/>
          </a:ln>
        </p:spPr>
        <p:txBody>
          <a:bodyPr lIns="0" tIns="0" rIns="0" bIns="0" anchor="ctr">
            <a:noAutofit/>
          </a:bodyPr>
          <a:lstStyle>
            <a:lvl1pPr indent="0" algn="l">
              <a:lnSpc>
                <a:spcPct val="100000"/>
              </a:lnSpc>
              <a:buNone/>
              <a:tabLst>
                <a:tab pos="0" algn="l"/>
              </a:tabLst>
              <a:defRPr lang="en-GB" sz="4400" b="0" u="none" strike="noStrike">
                <a:solidFill>
                  <a:srgbClr val="000000"/>
                </a:solidFill>
                <a:effectLst/>
                <a:uFillTx/>
                <a:latin typeface="Arial"/>
              </a:defRPr>
            </a:lvl1pPr>
          </a:lstStyle>
          <a:p>
            <a:pPr indent="0" algn="l">
              <a:lnSpc>
                <a:spcPct val="100000"/>
              </a:lnSpc>
              <a:buNone/>
              <a:tabLst>
                <a:tab pos="0" algn="l"/>
              </a:tabLst>
            </a:pPr>
            <a:r>
              <a:rPr lang="en-GB" sz="4400" b="0" u="none" strike="noStrike">
                <a:solidFill>
                  <a:srgbClr val="000000"/>
                </a:solidFill>
                <a:effectLst/>
                <a:uFillTx/>
                <a:latin typeface="Arial"/>
              </a:rPr>
              <a:t>Click to edit the title text format</a:t>
            </a:r>
            <a:endParaRPr lang="en-GB" sz="4400" b="0" u="none" strike="noStrike">
              <a:solidFill>
                <a:srgbClr val="000000"/>
              </a:solidFill>
              <a:effectLst/>
              <a:uFillTx/>
              <a:latin typeface="Arial"/>
            </a:endParaRPr>
          </a:p>
        </p:txBody>
      </p:sp>
      <p:sp>
        <p:nvSpPr>
          <p:cNvPr id="14" name="PlaceHolder 5"/>
          <p:cNvSpPr>
            <a:spLocks noGrp="1"/>
          </p:cNvSpPr>
          <p:nvPr>
            <p:ph type="body"/>
          </p:nvPr>
        </p:nvSpPr>
        <p:spPr>
          <a:xfrm>
            <a:off x="504000" y="1326600"/>
            <a:ext cx="9070560" cy="3287160"/>
          </a:xfrm>
          <a:prstGeom prst="rect">
            <a:avLst/>
          </a:prstGeom>
          <a:noFill/>
          <a:ln w="0">
            <a:noFill/>
          </a:ln>
        </p:spPr>
        <p:txBody>
          <a:bodyPr lIns="0" tIns="0" rIns="0" bIns="0" anchor="t">
            <a:normAutofit/>
          </a:bodyPr>
          <a:lstStyle>
            <a:lvl1pPr algn="l">
              <a:lnSpc>
                <a:spcPct val="100000"/>
              </a:lnSpc>
              <a:buClr>
                <a:srgbClr val="000000"/>
              </a:buClr>
              <a:buFont typeface="Wingdings" charset="2"/>
              <a:buChar char=""/>
              <a:defRPr lang="en-GB" sz="3200" b="0" u="none" strike="noStrike">
                <a:solidFill>
                  <a:srgbClr val="000000"/>
                </a:solidFill>
                <a:effectLst/>
                <a:uFillTx/>
                <a:latin typeface="Arial"/>
              </a:defRPr>
            </a:lvl1pPr>
            <a:lvl2pPr lvl="1" algn="l">
              <a:lnSpc>
                <a:spcPct val="100000"/>
              </a:lnSpc>
              <a:buClr>
                <a:srgbClr val="000000"/>
              </a:buClr>
              <a:buSzPct val="75000"/>
              <a:buFont typeface="Symbol" charset="2"/>
              <a:buChar char=""/>
              <a:defRPr lang="en-GB" sz="2800" b="0" u="none" strike="noStrike">
                <a:solidFill>
                  <a:srgbClr val="000000"/>
                </a:solidFill>
                <a:effectLst/>
                <a:uFillTx/>
                <a:latin typeface="Arial"/>
              </a:defRPr>
            </a:lvl2pPr>
            <a:lvl3pPr lvl="2" algn="l">
              <a:lnSpc>
                <a:spcPct val="100000"/>
              </a:lnSpc>
              <a:buClr>
                <a:srgbClr val="000000"/>
              </a:buClr>
              <a:buSzPct val="45000"/>
              <a:buFont typeface="Wingdings" charset="2"/>
              <a:buChar char=""/>
              <a:defRPr lang="en-GB" sz="2400" b="0" u="none" strike="noStrike">
                <a:solidFill>
                  <a:srgbClr val="000000"/>
                </a:solidFill>
                <a:effectLst/>
                <a:uFillTx/>
                <a:latin typeface="Arial"/>
              </a:defRPr>
            </a:lvl3pPr>
            <a:lvl4pPr lvl="3" algn="l">
              <a:lnSpc>
                <a:spcPct val="100000"/>
              </a:lnSpc>
              <a:buClr>
                <a:srgbClr val="000000"/>
              </a:buClr>
              <a:buSzPct val="75000"/>
              <a:buFont typeface="Symbol" charset="2"/>
              <a:buChar char=""/>
              <a:defRPr lang="en-GB" sz="2000" b="0" u="none" strike="noStrike">
                <a:solidFill>
                  <a:srgbClr val="000000"/>
                </a:solidFill>
                <a:effectLst/>
                <a:uFillTx/>
                <a:latin typeface="Arial"/>
              </a:defRPr>
            </a:lvl4pPr>
            <a:lvl5pPr lvl="4" algn="l">
              <a:lnSpc>
                <a:spcPct val="100000"/>
              </a:lnSpc>
              <a:buClr>
                <a:srgbClr val="000000"/>
              </a:buClr>
              <a:buSzPct val="45000"/>
              <a:buFont typeface="Wingdings" charset="2"/>
              <a:buChar char=""/>
              <a:defRPr lang="en-GB" sz="2000" b="0" u="none" strike="noStrike">
                <a:solidFill>
                  <a:srgbClr val="000000"/>
                </a:solidFill>
                <a:effectLst/>
                <a:uFillTx/>
                <a:latin typeface="Arial"/>
              </a:defRPr>
            </a:lvl5pPr>
            <a:lvl6pPr lvl="5" algn="l">
              <a:lnSpc>
                <a:spcPct val="100000"/>
              </a:lnSpc>
              <a:buClr>
                <a:srgbClr val="000000"/>
              </a:buClr>
              <a:buSzPct val="45000"/>
              <a:buFont typeface="Wingdings" charset="2"/>
              <a:buChar char=""/>
              <a:defRPr lang="en-GB" sz="2000" b="0" u="none" strike="noStrike">
                <a:solidFill>
                  <a:srgbClr val="000000"/>
                </a:solidFill>
                <a:effectLst/>
                <a:uFillTx/>
                <a:latin typeface="Arial"/>
              </a:defRPr>
            </a:lvl6pPr>
            <a:lvl7pPr lvl="6" algn="l">
              <a:lnSpc>
                <a:spcPct val="100000"/>
              </a:lnSpc>
              <a:buClr>
                <a:srgbClr val="000000"/>
              </a:buClr>
              <a:buSzPct val="45000"/>
              <a:buFont typeface="Wingdings" charset="2"/>
              <a:buChar char=""/>
              <a:defRPr lang="en-GB" sz="2000" b="0" u="none" strike="noStrike">
                <a:solidFill>
                  <a:srgbClr val="000000"/>
                </a:solidFill>
                <a:effectLst/>
                <a:uFillTx/>
                <a:latin typeface="Arial"/>
              </a:defRPr>
            </a:lvl7pPr>
          </a:lstStyle>
          <a:p>
            <a:pPr indent="-324000" algn="l">
              <a:lnSpc>
                <a:spcPct val="100000"/>
              </a:lnSpc>
              <a:buClr>
                <a:srgbClr val="000000"/>
              </a:buClr>
              <a:buFont typeface="Wingdings" charset="2"/>
              <a:buChar char=""/>
            </a:pPr>
            <a:r>
              <a:rPr lang="en-GB" sz="3200" b="0" u="none" strike="noStrike">
                <a:solidFill>
                  <a:srgbClr val="000000"/>
                </a:solidFill>
                <a:effectLst/>
                <a:uFillTx/>
                <a:latin typeface="Arial"/>
              </a:rPr>
              <a:t>Click to edit the outline text format</a:t>
            </a:r>
            <a:endParaRPr lang="en-GB" sz="3200" b="0" u="none" strike="noStrike">
              <a:solidFill>
                <a:srgbClr val="000000"/>
              </a:solidFill>
              <a:effectLst/>
              <a:uFillTx/>
              <a:latin typeface="Arial"/>
            </a:endParaRPr>
          </a:p>
          <a:p>
            <a:pPr marL="864000" lvl="1" indent="-324000" algn="l">
              <a:lnSpc>
                <a:spcPct val="100000"/>
              </a:lnSpc>
              <a:buClr>
                <a:srgbClr val="000000"/>
              </a:buClr>
              <a:buSzPct val="75000"/>
              <a:buFont typeface="Symbol" charset="2"/>
              <a:buChar char=""/>
            </a:pPr>
            <a:r>
              <a:rPr lang="en-GB" sz="2800" b="0" u="none" strike="noStrike">
                <a:solidFill>
                  <a:srgbClr val="000000"/>
                </a:solidFill>
                <a:effectLst/>
                <a:uFillTx/>
                <a:latin typeface="Arial"/>
              </a:rPr>
              <a:t>Second Outline Level</a:t>
            </a:r>
            <a:endParaRPr lang="en-GB" sz="2800" b="0" u="none" strike="noStrike">
              <a:solidFill>
                <a:srgbClr val="000000"/>
              </a:solidFill>
              <a:effectLst/>
              <a:uFillTx/>
              <a:latin typeface="Arial"/>
            </a:endParaRPr>
          </a:p>
          <a:p>
            <a:pPr marL="1296000" lvl="2" indent="-288000" algn="l">
              <a:lnSpc>
                <a:spcPct val="100000"/>
              </a:lnSpc>
              <a:buClr>
                <a:srgbClr val="000000"/>
              </a:buClr>
              <a:buSzPct val="45000"/>
              <a:buFont typeface="Wingdings" charset="2"/>
              <a:buChar char=""/>
            </a:pPr>
            <a:r>
              <a:rPr lang="en-GB" sz="2400" b="0" u="none" strike="noStrike">
                <a:solidFill>
                  <a:srgbClr val="000000"/>
                </a:solidFill>
                <a:effectLst/>
                <a:uFillTx/>
                <a:latin typeface="Arial"/>
              </a:rPr>
              <a:t>Third Outline Level</a:t>
            </a:r>
            <a:endParaRPr lang="en-GB" sz="2400" b="0" u="none" strike="noStrike">
              <a:solidFill>
                <a:srgbClr val="000000"/>
              </a:solidFill>
              <a:effectLst/>
              <a:uFillTx/>
              <a:latin typeface="Arial"/>
            </a:endParaRPr>
          </a:p>
          <a:p>
            <a:pPr marL="1728000" lvl="3" indent="-216000" algn="l">
              <a:lnSpc>
                <a:spcPct val="100000"/>
              </a:lnSpc>
              <a:buClr>
                <a:srgbClr val="000000"/>
              </a:buClr>
              <a:buSzPct val="75000"/>
              <a:buFont typeface="Symbol" charset="2"/>
              <a:buChar char=""/>
            </a:pPr>
            <a:r>
              <a:rPr lang="en-GB" sz="2000" b="0" u="none" strike="noStrike">
                <a:solidFill>
                  <a:srgbClr val="000000"/>
                </a:solidFill>
                <a:effectLst/>
                <a:uFillTx/>
                <a:latin typeface="Arial"/>
              </a:rPr>
              <a:t>Fourth Outline Level</a:t>
            </a:r>
            <a:endParaRPr lang="en-GB" sz="2000" b="0" u="none" strike="noStrike">
              <a:solidFill>
                <a:srgbClr val="000000"/>
              </a:solidFill>
              <a:effectLst/>
              <a:uFillTx/>
              <a:latin typeface="Arial"/>
            </a:endParaRPr>
          </a:p>
          <a:p>
            <a:pPr marL="2160000" lvl="4" indent="-216000" algn="l">
              <a:lnSpc>
                <a:spcPct val="100000"/>
              </a:lnSpc>
              <a:buClr>
                <a:srgbClr val="000000"/>
              </a:buClr>
              <a:buSzPct val="45000"/>
              <a:buFont typeface="Wingdings" charset="2"/>
              <a:buChar char=""/>
            </a:pPr>
            <a:r>
              <a:rPr lang="en-GB" sz="2000" b="0" u="none" strike="noStrike">
                <a:solidFill>
                  <a:srgbClr val="000000"/>
                </a:solidFill>
                <a:effectLst/>
                <a:uFillTx/>
                <a:latin typeface="Arial"/>
              </a:rPr>
              <a:t>Fifth Outline Level</a:t>
            </a:r>
            <a:endParaRPr lang="en-GB" sz="2000" b="0" u="none" strike="noStrike">
              <a:solidFill>
                <a:srgbClr val="000000"/>
              </a:solidFill>
              <a:effectLst/>
              <a:uFillTx/>
              <a:latin typeface="Arial"/>
            </a:endParaRPr>
          </a:p>
          <a:p>
            <a:pPr marL="2592000" lvl="5" indent="-216000" algn="l">
              <a:lnSpc>
                <a:spcPct val="100000"/>
              </a:lnSpc>
              <a:buClr>
                <a:srgbClr val="000000"/>
              </a:buClr>
              <a:buSzPct val="45000"/>
              <a:buFont typeface="Wingdings" charset="2"/>
              <a:buChar char=""/>
            </a:pPr>
            <a:r>
              <a:rPr lang="en-GB" sz="2000" b="0" u="none" strike="noStrike">
                <a:solidFill>
                  <a:srgbClr val="000000"/>
                </a:solidFill>
                <a:effectLst/>
                <a:uFillTx/>
                <a:latin typeface="Arial"/>
              </a:rPr>
              <a:t>Sixth Outline Level</a:t>
            </a:r>
            <a:endParaRPr lang="en-GB" sz="2000" b="0" u="none" strike="noStrike">
              <a:solidFill>
                <a:srgbClr val="000000"/>
              </a:solidFill>
              <a:effectLst/>
              <a:uFillTx/>
              <a:latin typeface="Arial"/>
            </a:endParaRPr>
          </a:p>
          <a:p>
            <a:pPr marL="3024000" lvl="6" indent="-216000" algn="l">
              <a:lnSpc>
                <a:spcPct val="100000"/>
              </a:lnSpc>
              <a:buClr>
                <a:srgbClr val="000000"/>
              </a:buClr>
              <a:buSzPct val="45000"/>
              <a:buFont typeface="Wingdings" charset="2"/>
              <a:buChar char=""/>
            </a:pPr>
            <a:r>
              <a:rPr lang="en-GB" sz="2000" b="0" u="none" strike="noStrike">
                <a:solidFill>
                  <a:srgbClr val="000000"/>
                </a:solidFill>
                <a:effectLst/>
                <a:uFillTx/>
                <a:latin typeface="Arial"/>
              </a:rPr>
              <a:t>Seventh Outline Level</a:t>
            </a:r>
            <a:endParaRPr lang="en-GB" sz="2000" b="0" u="none" strike="noStrik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53" r:id="rId2"/>
    <p:sldLayoutId id="2147483654"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 name="PlaceHolder 1"/>
          <p:cNvSpPr>
            <a:spLocks noGrp="1"/>
          </p:cNvSpPr>
          <p:nvPr>
            <p:ph type="ftr" idx="7"/>
          </p:nvPr>
        </p:nvSpPr>
        <p:spPr>
          <a:xfrm>
            <a:off x="3447360" y="5165280"/>
            <a:ext cx="3179160" cy="37476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ctr" defTabSz="914400">
              <a:lnSpc>
                <a:spcPct val="100000"/>
              </a:lnSpc>
              <a:buNone/>
              <a:tabLst>
                <a:tab pos="0" algn="l"/>
              </a:tabLst>
            </a:pPr>
            <a:r>
              <a:rPr lang="en-GB" sz="1400" b="0" u="none" strike="noStrike">
                <a:solidFill>
                  <a:srgbClr val="000000"/>
                </a:solidFill>
                <a:effectLst/>
                <a:uFillTx/>
                <a:latin typeface="Times New Roman"/>
                <a:ea typeface="DejaVu Sans"/>
              </a:rPr>
              <a:t>&lt;footer&gt;</a:t>
            </a:r>
            <a:endParaRPr lang="en-GB" sz="1400" b="0" u="none" strike="noStrike">
              <a:solidFill>
                <a:srgbClr val="000000"/>
              </a:solidFill>
              <a:effectLst/>
              <a:uFillTx/>
              <a:latin typeface="Times New Roman"/>
            </a:endParaRPr>
          </a:p>
        </p:txBody>
      </p:sp>
      <p:sp>
        <p:nvSpPr>
          <p:cNvPr id="17" name="PlaceHolder 2"/>
          <p:cNvSpPr>
            <a:spLocks noGrp="1"/>
          </p:cNvSpPr>
          <p:nvPr>
            <p:ph type="sldNum" idx="8"/>
          </p:nvPr>
        </p:nvSpPr>
        <p:spPr>
          <a:xfrm>
            <a:off x="7227360" y="5165280"/>
            <a:ext cx="2332440" cy="374760"/>
          </a:xfrm>
          <a:prstGeom prst="rect">
            <a:avLst/>
          </a:prstGeom>
          <a:noFill/>
          <a:ln w="0">
            <a:noFill/>
          </a:ln>
        </p:spPr>
        <p:txBody>
          <a:bodyPr lIns="0" tIns="0" rIns="0" bIns="0" anchor="t">
            <a:noAutofit/>
          </a:bodyPr>
          <a:lstStyle>
            <a:lvl1pPr indent="0" algn="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r" defTabSz="914400">
              <a:lnSpc>
                <a:spcPct val="100000"/>
              </a:lnSpc>
              <a:buNone/>
              <a:tabLst>
                <a:tab pos="0" algn="l"/>
              </a:tabLst>
            </a:pPr>
            <a:fld id="{CBC6EDB6-F13F-4B89-84CD-389028BAE803}" type="slidenum">
              <a:rPr lang="en-GB" sz="1400" b="0" u="none" strike="noStrike">
                <a:solidFill>
                  <a:srgbClr val="000000"/>
                </a:solidFill>
                <a:effectLst/>
                <a:uFillTx/>
                <a:latin typeface="Times New Roman"/>
                <a:ea typeface="DejaVu Sans"/>
              </a:rPr>
              <a:t>&lt;number&gt;</a:t>
            </a:fld>
            <a:endParaRPr lang="en-GB" sz="1400" b="0" u="none" strike="noStrike">
              <a:solidFill>
                <a:srgbClr val="000000"/>
              </a:solidFill>
              <a:effectLst/>
              <a:uFillTx/>
              <a:latin typeface="Times New Roman"/>
            </a:endParaRPr>
          </a:p>
        </p:txBody>
      </p:sp>
      <p:sp>
        <p:nvSpPr>
          <p:cNvPr id="18" name="PlaceHolder 3"/>
          <p:cNvSpPr>
            <a:spLocks noGrp="1"/>
          </p:cNvSpPr>
          <p:nvPr>
            <p:ph type="dt" idx="9"/>
          </p:nvPr>
        </p:nvSpPr>
        <p:spPr>
          <a:xfrm>
            <a:off x="504000" y="5165280"/>
            <a:ext cx="2332440" cy="374760"/>
          </a:xfrm>
          <a:prstGeom prst="rect">
            <a:avLst/>
          </a:prstGeom>
          <a:noFill/>
          <a:ln w="0">
            <a:noFill/>
          </a:ln>
        </p:spPr>
        <p:txBody>
          <a:bodyPr lIns="0" tIns="0" rIns="0" bIns="0" anchor="t">
            <a:noAutofit/>
          </a:bodyPr>
          <a:lstStyle>
            <a:lvl1pPr indent="0" algn="l">
              <a:buNone/>
              <a:defRPr lang="en-GB" sz="1400" b="0" u="none" strike="noStrike">
                <a:solidFill>
                  <a:srgbClr val="000000"/>
                </a:solidFill>
                <a:effectLst/>
                <a:uFillTx/>
                <a:latin typeface="Times New Roman"/>
              </a:defRPr>
            </a:lvl1pPr>
          </a:lstStyle>
          <a:p>
            <a:pPr indent="0" algn="l">
              <a:buNone/>
            </a:pPr>
            <a:r>
              <a:rPr lang="en-GB" sz="1400" b="0" u="none" strike="noStrike">
                <a:solidFill>
                  <a:srgbClr val="000000"/>
                </a:solidFill>
                <a:effectLst/>
                <a:uFillTx/>
                <a:latin typeface="Times New Roman"/>
              </a:rPr>
              <a:t>&lt;date/time&gt;</a:t>
            </a:r>
            <a:endParaRPr lang="en-GB" sz="1400" b="0" u="none" strike="noStrike">
              <a:solidFill>
                <a:srgbClr val="000000"/>
              </a:solidFill>
              <a:effectLst/>
              <a:uFillTx/>
              <a:latin typeface="Times New Roman"/>
            </a:endParaRPr>
          </a:p>
        </p:txBody>
      </p:sp>
      <p:sp>
        <p:nvSpPr>
          <p:cNvPr id="19" name="PlaceHolder 4"/>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lvl1pPr indent="0" algn="l">
              <a:buNone/>
              <a:tabLst>
                <a:tab pos="0" algn="l"/>
              </a:tabLst>
              <a:defRPr lang="en-GB" sz="4400" b="0" u="none" strike="noStrike">
                <a:solidFill>
                  <a:srgbClr val="000000"/>
                </a:solidFill>
                <a:effectLst/>
                <a:uFillTx/>
                <a:latin typeface="Arial"/>
              </a:defRPr>
            </a:lvl1pPr>
          </a:lstStyle>
          <a:p>
            <a:pPr indent="0" algn="l">
              <a:buNone/>
              <a:tabLst>
                <a:tab pos="0" algn="l"/>
              </a:tabLst>
            </a:pPr>
            <a:r>
              <a:rPr lang="en-GB" sz="4400" b="0" u="none" strike="noStrike">
                <a:solidFill>
                  <a:srgbClr val="000000"/>
                </a:solidFill>
                <a:effectLst/>
                <a:uFillTx/>
                <a:latin typeface="Arial"/>
              </a:rPr>
              <a:t>Click to edit the title text format</a:t>
            </a:r>
            <a:endParaRPr lang="en-GB" sz="4400" b="0" u="none" strike="noStrike">
              <a:solidFill>
                <a:srgbClr val="000000"/>
              </a:solidFill>
              <a:effectLst/>
              <a:uFillTx/>
              <a:latin typeface="Arial"/>
            </a:endParaRPr>
          </a:p>
        </p:txBody>
      </p:sp>
      <p:sp>
        <p:nvSpPr>
          <p:cNvPr id="20"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lvl1pPr algn="l">
              <a:buClr>
                <a:srgbClr val="000000"/>
              </a:buClr>
              <a:buFont typeface="Wingdings" charset="2"/>
              <a:buChar char=""/>
              <a:defRPr lang="en-GB" sz="3200" b="0" u="none" strike="noStrike">
                <a:solidFill>
                  <a:srgbClr val="000000"/>
                </a:solidFill>
                <a:effectLst/>
                <a:uFillTx/>
                <a:latin typeface="Arial"/>
              </a:defRPr>
            </a:lvl1pPr>
            <a:lvl2pPr lvl="1" algn="l">
              <a:buClr>
                <a:srgbClr val="000000"/>
              </a:buClr>
              <a:buSzPct val="75000"/>
              <a:buFont typeface="Symbol" charset="2"/>
              <a:buChar char=""/>
              <a:defRPr lang="en-GB" sz="2800" b="0" u="none" strike="noStrike">
                <a:solidFill>
                  <a:srgbClr val="000000"/>
                </a:solidFill>
                <a:effectLst/>
                <a:uFillTx/>
                <a:latin typeface="Arial"/>
              </a:defRPr>
            </a:lvl2pPr>
            <a:lvl3pPr lvl="2" algn="l">
              <a:buClr>
                <a:srgbClr val="000000"/>
              </a:buClr>
              <a:buSzPct val="45000"/>
              <a:buFont typeface="Wingdings" charset="2"/>
              <a:buChar char=""/>
              <a:defRPr lang="en-GB" sz="2400" b="0" u="none" strike="noStrike">
                <a:solidFill>
                  <a:srgbClr val="000000"/>
                </a:solidFill>
                <a:effectLst/>
                <a:uFillTx/>
                <a:latin typeface="Arial"/>
              </a:defRPr>
            </a:lvl3pPr>
            <a:lvl4pPr lvl="3" algn="l">
              <a:buClr>
                <a:srgbClr val="000000"/>
              </a:buClr>
              <a:buSzPct val="75000"/>
              <a:buFont typeface="Symbol" charset="2"/>
              <a:buChar char=""/>
              <a:defRPr lang="en-GB" sz="2000" b="0" u="none" strike="noStrike">
                <a:solidFill>
                  <a:srgbClr val="000000"/>
                </a:solidFill>
                <a:effectLst/>
                <a:uFillTx/>
                <a:latin typeface="Arial"/>
              </a:defRPr>
            </a:lvl4pPr>
            <a:lvl5pPr lvl="4" algn="l">
              <a:buClr>
                <a:srgbClr val="000000"/>
              </a:buClr>
              <a:buSzPct val="45000"/>
              <a:buFont typeface="Wingdings" charset="2"/>
              <a:buChar char=""/>
              <a:defRPr lang="en-GB" sz="2000" b="0" u="none" strike="noStrike">
                <a:solidFill>
                  <a:srgbClr val="000000"/>
                </a:solidFill>
                <a:effectLst/>
                <a:uFillTx/>
                <a:latin typeface="Arial"/>
              </a:defRPr>
            </a:lvl5pPr>
            <a:lvl6pPr lvl="5" algn="l">
              <a:buClr>
                <a:srgbClr val="000000"/>
              </a:buClr>
              <a:buSzPct val="45000"/>
              <a:buFont typeface="Wingdings" charset="2"/>
              <a:buChar char=""/>
              <a:defRPr lang="en-GB" sz="2000" b="0" u="none" strike="noStrike">
                <a:solidFill>
                  <a:srgbClr val="000000"/>
                </a:solidFill>
                <a:effectLst/>
                <a:uFillTx/>
                <a:latin typeface="Arial"/>
              </a:defRPr>
            </a:lvl6pPr>
            <a:lvl7pPr lvl="6" algn="l">
              <a:buClr>
                <a:srgbClr val="000000"/>
              </a:buClr>
              <a:buSzPct val="45000"/>
              <a:buFont typeface="Wingdings" charset="2"/>
              <a:buChar char=""/>
              <a:defRPr lang="en-GB" sz="2000" b="0" u="none" strike="noStrike">
                <a:solidFill>
                  <a:srgbClr val="000000"/>
                </a:solidFill>
                <a:effectLst/>
                <a:uFillTx/>
                <a:latin typeface="Arial"/>
              </a:defRPr>
            </a:lvl7pPr>
          </a:lstStyle>
          <a:p>
            <a:pPr indent="-324000" algn="l">
              <a:buClr>
                <a:srgbClr val="000000"/>
              </a:buClr>
              <a:buFont typeface="Wingdings" charset="2"/>
              <a:buChar char=""/>
            </a:pPr>
            <a:r>
              <a:rPr lang="en-GB" sz="3200" b="0" u="none" strike="noStrike">
                <a:solidFill>
                  <a:srgbClr val="000000"/>
                </a:solidFill>
                <a:effectLst/>
                <a:uFillTx/>
                <a:latin typeface="Arial"/>
              </a:rPr>
              <a:t>Click to edit the outline text format</a:t>
            </a:r>
            <a:endParaRPr lang="en-GB" sz="3200" b="0" u="none" strike="noStrike">
              <a:solidFill>
                <a:srgbClr val="000000"/>
              </a:solidFill>
              <a:effectLst/>
              <a:uFillTx/>
              <a:latin typeface="Arial"/>
            </a:endParaRPr>
          </a:p>
          <a:p>
            <a:pPr marL="864000" lvl="1" indent="-324000" algn="l">
              <a:buClr>
                <a:srgbClr val="000000"/>
              </a:buClr>
              <a:buSzPct val="75000"/>
              <a:buFont typeface="Symbol" charset="2"/>
              <a:buChar char=""/>
            </a:pPr>
            <a:r>
              <a:rPr lang="en-GB" sz="2800" b="0" u="none" strike="noStrike">
                <a:solidFill>
                  <a:srgbClr val="000000"/>
                </a:solidFill>
                <a:effectLst/>
                <a:uFillTx/>
                <a:latin typeface="Arial"/>
              </a:rPr>
              <a:t>Second Outline Level</a:t>
            </a:r>
            <a:endParaRPr lang="en-GB" sz="2800" b="0" u="none" strike="noStrike">
              <a:solidFill>
                <a:srgbClr val="000000"/>
              </a:solidFill>
              <a:effectLst/>
              <a:uFillTx/>
              <a:latin typeface="Arial"/>
            </a:endParaRPr>
          </a:p>
          <a:p>
            <a:pPr marL="1296000" lvl="2" indent="-288000" algn="l">
              <a:buClr>
                <a:srgbClr val="000000"/>
              </a:buClr>
              <a:buSzPct val="45000"/>
              <a:buFont typeface="Wingdings" charset="2"/>
              <a:buChar char=""/>
            </a:pPr>
            <a:r>
              <a:rPr lang="en-GB" sz="2400" b="0" u="none" strike="noStrike">
                <a:solidFill>
                  <a:srgbClr val="000000"/>
                </a:solidFill>
                <a:effectLst/>
                <a:uFillTx/>
                <a:latin typeface="Arial"/>
              </a:rPr>
              <a:t>Third Outline Level</a:t>
            </a:r>
            <a:endParaRPr lang="en-GB" sz="2400" b="0" u="none" strike="noStrike">
              <a:solidFill>
                <a:srgbClr val="000000"/>
              </a:solidFill>
              <a:effectLst/>
              <a:uFillTx/>
              <a:latin typeface="Arial"/>
            </a:endParaRPr>
          </a:p>
          <a:p>
            <a:pPr marL="1728000" lvl="3" indent="-216000" algn="l">
              <a:buClr>
                <a:srgbClr val="000000"/>
              </a:buClr>
              <a:buSzPct val="75000"/>
              <a:buFont typeface="Symbol" charset="2"/>
              <a:buChar char=""/>
            </a:pPr>
            <a:r>
              <a:rPr lang="en-GB" sz="2000" b="0" u="none" strike="noStrike">
                <a:solidFill>
                  <a:srgbClr val="000000"/>
                </a:solidFill>
                <a:effectLst/>
                <a:uFillTx/>
                <a:latin typeface="Arial"/>
              </a:rPr>
              <a:t>Fourth Outline Level</a:t>
            </a:r>
            <a:endParaRPr lang="en-GB" sz="2000" b="0" u="none" strike="noStrike">
              <a:solidFill>
                <a:srgbClr val="000000"/>
              </a:solidFill>
              <a:effectLst/>
              <a:uFillTx/>
              <a:latin typeface="Arial"/>
            </a:endParaRPr>
          </a:p>
          <a:p>
            <a:pPr marL="2160000" lvl="4" indent="-216000" algn="l">
              <a:buClr>
                <a:srgbClr val="000000"/>
              </a:buClr>
              <a:buSzPct val="45000"/>
              <a:buFont typeface="Wingdings" charset="2"/>
              <a:buChar char=""/>
            </a:pPr>
            <a:r>
              <a:rPr lang="en-GB" sz="2000" b="0" u="none" strike="noStrike">
                <a:solidFill>
                  <a:srgbClr val="000000"/>
                </a:solidFill>
                <a:effectLst/>
                <a:uFillTx/>
                <a:latin typeface="Arial"/>
              </a:rPr>
              <a:t>Fifth Outline Level</a:t>
            </a:r>
            <a:endParaRPr lang="en-GB" sz="2000" b="0" u="none" strike="noStrike">
              <a:solidFill>
                <a:srgbClr val="000000"/>
              </a:solidFill>
              <a:effectLst/>
              <a:uFillTx/>
              <a:latin typeface="Arial"/>
            </a:endParaRPr>
          </a:p>
          <a:p>
            <a:pPr marL="2592000" lvl="5" indent="-216000" algn="l">
              <a:buClr>
                <a:srgbClr val="000000"/>
              </a:buClr>
              <a:buSzPct val="45000"/>
              <a:buFont typeface="Wingdings" charset="2"/>
              <a:buChar char=""/>
            </a:pPr>
            <a:r>
              <a:rPr lang="en-GB" sz="2000" b="0" u="none" strike="noStrike">
                <a:solidFill>
                  <a:srgbClr val="000000"/>
                </a:solidFill>
                <a:effectLst/>
                <a:uFillTx/>
                <a:latin typeface="Arial"/>
              </a:rPr>
              <a:t>Sixth Outline Level</a:t>
            </a:r>
            <a:endParaRPr lang="en-GB" sz="2000" b="0" u="none" strike="noStrike">
              <a:solidFill>
                <a:srgbClr val="000000"/>
              </a:solidFill>
              <a:effectLst/>
              <a:uFillTx/>
              <a:latin typeface="Arial"/>
            </a:endParaRPr>
          </a:p>
          <a:p>
            <a:pPr marL="3024000" lvl="6" indent="-216000" algn="l">
              <a:buClr>
                <a:srgbClr val="000000"/>
              </a:buClr>
              <a:buSzPct val="45000"/>
              <a:buFont typeface="Wingdings" charset="2"/>
              <a:buChar char=""/>
            </a:pPr>
            <a:r>
              <a:rPr lang="en-GB" sz="2000" b="0" u="none" strike="noStrike">
                <a:solidFill>
                  <a:srgbClr val="000000"/>
                </a:solidFill>
                <a:effectLst/>
                <a:uFillTx/>
                <a:latin typeface="Arial"/>
              </a:rPr>
              <a:t>Seventh Outline Level</a:t>
            </a:r>
            <a:endParaRPr lang="en-GB" sz="2000" b="0" u="none" strike="noStrik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56" r:id="rId2"/>
    <p:sldLayoutId id="2147483657"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561240"/>
            <a:ext cx="9070560" cy="274680"/>
          </a:xfrm>
          <a:prstGeom prst="rect">
            <a:avLst/>
          </a:prstGeom>
          <a:noFill/>
          <a:ln w="0">
            <a:noFill/>
          </a:ln>
        </p:spPr>
        <p:txBody>
          <a:bodyPr lIns="0" tIns="0" rIns="0" bIns="0" anchor="ctr">
            <a:noAutofit/>
          </a:bodyPr>
          <a:lstStyle>
            <a:lvl1pPr indent="0" algn="l">
              <a:buNone/>
              <a:tabLst>
                <a:tab pos="0" algn="l"/>
              </a:tabLst>
              <a:defRPr lang="en-GB" sz="1800" b="0" u="none" strike="noStrike">
                <a:solidFill>
                  <a:srgbClr val="000000"/>
                </a:solidFill>
                <a:effectLst/>
                <a:uFillTx/>
                <a:latin typeface="Arial"/>
              </a:defRPr>
            </a:lvl1pPr>
          </a:lstStyle>
          <a:p>
            <a:pPr indent="0" algn="l">
              <a:buNone/>
              <a:tabLst>
                <a:tab pos="0" algn="l"/>
              </a:tabLst>
            </a:pPr>
            <a:r>
              <a:rPr lang="en-GB" sz="1800" b="0" u="none" strike="noStrike">
                <a:solidFill>
                  <a:srgbClr val="000000"/>
                </a:solidFill>
                <a:effectLst/>
                <a:uFillTx/>
                <a:latin typeface="Arial"/>
              </a:rPr>
              <a:t>Click to edit the title text format</a:t>
            </a:r>
            <a:endParaRPr lang="en-GB" sz="1800" b="0" u="none" strike="noStrike">
              <a:solidFill>
                <a:srgbClr val="000000"/>
              </a:solidFill>
              <a:effectLst/>
              <a:uFillTx/>
              <a:latin typeface="Arial"/>
            </a:endParaRPr>
          </a:p>
        </p:txBody>
      </p:sp>
      <p:sp>
        <p:nvSpPr>
          <p:cNvPr id="23" name="PlaceHolder 2"/>
          <p:cNvSpPr>
            <a:spLocks noGrp="1"/>
          </p:cNvSpPr>
          <p:nvPr>
            <p:ph type="ftr" idx="10"/>
          </p:nvPr>
        </p:nvSpPr>
        <p:spPr>
          <a:xfrm>
            <a:off x="3447360" y="5165280"/>
            <a:ext cx="3179160" cy="37476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ctr" defTabSz="914400">
              <a:lnSpc>
                <a:spcPct val="100000"/>
              </a:lnSpc>
              <a:buNone/>
              <a:tabLst>
                <a:tab pos="0" algn="l"/>
              </a:tabLst>
            </a:pPr>
            <a:r>
              <a:rPr lang="en-GB" sz="1400" b="0" u="none" strike="noStrike">
                <a:solidFill>
                  <a:srgbClr val="000000"/>
                </a:solidFill>
                <a:effectLst/>
                <a:uFillTx/>
                <a:latin typeface="Times New Roman"/>
                <a:ea typeface="DejaVu Sans"/>
              </a:rPr>
              <a:t>&lt;footer&gt;</a:t>
            </a:r>
            <a:endParaRPr lang="en-GB" sz="1400" b="0" u="none" strike="noStrike">
              <a:solidFill>
                <a:srgbClr val="000000"/>
              </a:solidFill>
              <a:effectLst/>
              <a:uFillTx/>
              <a:latin typeface="Times New Roman"/>
            </a:endParaRPr>
          </a:p>
        </p:txBody>
      </p:sp>
      <p:sp>
        <p:nvSpPr>
          <p:cNvPr id="24" name="PlaceHolder 3"/>
          <p:cNvSpPr>
            <a:spLocks noGrp="1"/>
          </p:cNvSpPr>
          <p:nvPr>
            <p:ph type="sldNum" idx="11"/>
          </p:nvPr>
        </p:nvSpPr>
        <p:spPr>
          <a:xfrm>
            <a:off x="7227360" y="5165280"/>
            <a:ext cx="2332440" cy="374760"/>
          </a:xfrm>
          <a:prstGeom prst="rect">
            <a:avLst/>
          </a:prstGeom>
          <a:noFill/>
          <a:ln w="0">
            <a:noFill/>
          </a:ln>
        </p:spPr>
        <p:txBody>
          <a:bodyPr lIns="0" tIns="0" rIns="0" bIns="0" anchor="t">
            <a:noAutofit/>
          </a:bodyPr>
          <a:lstStyle>
            <a:lvl1pPr indent="0" algn="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r" defTabSz="914400">
              <a:lnSpc>
                <a:spcPct val="100000"/>
              </a:lnSpc>
              <a:buNone/>
              <a:tabLst>
                <a:tab pos="0" algn="l"/>
              </a:tabLst>
            </a:pPr>
            <a:fld id="{A6AED6E8-46B7-43EF-953B-9E43B68F85BE}" type="slidenum">
              <a:rPr lang="en-GB" sz="1400" b="0" u="none" strike="noStrike">
                <a:solidFill>
                  <a:srgbClr val="000000"/>
                </a:solidFill>
                <a:effectLst/>
                <a:uFillTx/>
                <a:latin typeface="Times New Roman"/>
                <a:ea typeface="DejaVu Sans"/>
              </a:rPr>
              <a:t>&lt;number&gt;</a:t>
            </a:fld>
            <a:endParaRPr lang="en-GB" sz="1400" b="0" u="none" strike="noStrike">
              <a:solidFill>
                <a:srgbClr val="000000"/>
              </a:solidFill>
              <a:effectLst/>
              <a:uFillTx/>
              <a:latin typeface="Times New Roman"/>
            </a:endParaRPr>
          </a:p>
        </p:txBody>
      </p:sp>
      <p:sp>
        <p:nvSpPr>
          <p:cNvPr id="25" name="PlaceHolder 4"/>
          <p:cNvSpPr>
            <a:spLocks noGrp="1"/>
          </p:cNvSpPr>
          <p:nvPr>
            <p:ph type="dt" idx="12"/>
          </p:nvPr>
        </p:nvSpPr>
        <p:spPr>
          <a:xfrm>
            <a:off x="504000" y="5165280"/>
            <a:ext cx="2332440" cy="374760"/>
          </a:xfrm>
          <a:prstGeom prst="rect">
            <a:avLst/>
          </a:prstGeom>
          <a:noFill/>
          <a:ln w="0">
            <a:noFill/>
          </a:ln>
        </p:spPr>
        <p:txBody>
          <a:bodyPr lIns="0" tIns="0" rIns="0" bIns="0" anchor="t">
            <a:noAutofit/>
          </a:bodyPr>
          <a:lstStyle>
            <a:lvl1pPr indent="0" algn="l">
              <a:buNone/>
              <a:defRPr lang="en-GB" sz="1400" b="0" u="none" strike="noStrike">
                <a:solidFill>
                  <a:srgbClr val="000000"/>
                </a:solidFill>
                <a:effectLst/>
                <a:uFillTx/>
                <a:latin typeface="Times New Roman"/>
              </a:defRPr>
            </a:lvl1pPr>
          </a:lstStyle>
          <a:p>
            <a:pPr indent="0" algn="l">
              <a:buNone/>
            </a:pPr>
            <a:r>
              <a:rPr lang="en-GB" sz="1400" b="0" u="none" strike="noStrike">
                <a:solidFill>
                  <a:srgbClr val="000000"/>
                </a:solidFill>
                <a:effectLst/>
                <a:uFillTx/>
                <a:latin typeface="Times New Roman"/>
              </a:rPr>
              <a:t>&lt;date/time&gt;</a:t>
            </a:r>
            <a:endParaRPr lang="en-GB" sz="1400" b="0" u="none" strike="noStrike">
              <a:solidFill>
                <a:srgbClr val="000000"/>
              </a:solidFill>
              <a:effectLst/>
              <a:uFillTx/>
              <a:latin typeface="Times New Roman"/>
            </a:endParaRPr>
          </a:p>
        </p:txBody>
      </p:sp>
      <p:sp>
        <p:nvSpPr>
          <p:cNvPr id="26"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lvl1pPr algn="l">
              <a:buClr>
                <a:srgbClr val="000000"/>
              </a:buClr>
              <a:buFont typeface="Wingdings" charset="2"/>
              <a:buChar char=""/>
              <a:defRPr lang="en-GB" sz="3200" b="0" u="none" strike="noStrike">
                <a:solidFill>
                  <a:srgbClr val="000000"/>
                </a:solidFill>
                <a:effectLst/>
                <a:uFillTx/>
                <a:latin typeface="Arial"/>
              </a:defRPr>
            </a:lvl1pPr>
            <a:lvl2pPr lvl="1" algn="l">
              <a:buClr>
                <a:srgbClr val="000000"/>
              </a:buClr>
              <a:buSzPct val="75000"/>
              <a:buFont typeface="Symbol" charset="2"/>
              <a:buChar char=""/>
              <a:defRPr lang="en-GB" sz="2800" b="0" u="none" strike="noStrike">
                <a:solidFill>
                  <a:srgbClr val="000000"/>
                </a:solidFill>
                <a:effectLst/>
                <a:uFillTx/>
                <a:latin typeface="Arial"/>
              </a:defRPr>
            </a:lvl2pPr>
            <a:lvl3pPr lvl="2" algn="l">
              <a:buClr>
                <a:srgbClr val="000000"/>
              </a:buClr>
              <a:buSzPct val="45000"/>
              <a:buFont typeface="Wingdings" charset="2"/>
              <a:buChar char=""/>
              <a:defRPr lang="en-GB" sz="2400" b="0" u="none" strike="noStrike">
                <a:solidFill>
                  <a:srgbClr val="000000"/>
                </a:solidFill>
                <a:effectLst/>
                <a:uFillTx/>
                <a:latin typeface="Arial"/>
              </a:defRPr>
            </a:lvl3pPr>
            <a:lvl4pPr lvl="3" algn="l">
              <a:buClr>
                <a:srgbClr val="000000"/>
              </a:buClr>
              <a:buSzPct val="75000"/>
              <a:buFont typeface="Symbol" charset="2"/>
              <a:buChar char=""/>
              <a:defRPr lang="en-GB" sz="2000" b="0" u="none" strike="noStrike">
                <a:solidFill>
                  <a:srgbClr val="000000"/>
                </a:solidFill>
                <a:effectLst/>
                <a:uFillTx/>
                <a:latin typeface="Arial"/>
              </a:defRPr>
            </a:lvl4pPr>
            <a:lvl5pPr lvl="4" algn="l">
              <a:buClr>
                <a:srgbClr val="000000"/>
              </a:buClr>
              <a:buSzPct val="45000"/>
              <a:buFont typeface="Wingdings" charset="2"/>
              <a:buChar char=""/>
              <a:defRPr lang="en-GB" sz="2000" b="0" u="none" strike="noStrike">
                <a:solidFill>
                  <a:srgbClr val="000000"/>
                </a:solidFill>
                <a:effectLst/>
                <a:uFillTx/>
                <a:latin typeface="Arial"/>
              </a:defRPr>
            </a:lvl5pPr>
            <a:lvl6pPr lvl="5" algn="l">
              <a:buClr>
                <a:srgbClr val="000000"/>
              </a:buClr>
              <a:buSzPct val="45000"/>
              <a:buFont typeface="Wingdings" charset="2"/>
              <a:buChar char=""/>
              <a:defRPr lang="en-GB" sz="2000" b="0" u="none" strike="noStrike">
                <a:solidFill>
                  <a:srgbClr val="000000"/>
                </a:solidFill>
                <a:effectLst/>
                <a:uFillTx/>
                <a:latin typeface="Arial"/>
              </a:defRPr>
            </a:lvl6pPr>
            <a:lvl7pPr lvl="6" algn="l">
              <a:buClr>
                <a:srgbClr val="000000"/>
              </a:buClr>
              <a:buSzPct val="45000"/>
              <a:buFont typeface="Wingdings" charset="2"/>
              <a:buChar char=""/>
              <a:defRPr lang="en-GB" sz="2000" b="0" u="none" strike="noStrike">
                <a:solidFill>
                  <a:srgbClr val="000000"/>
                </a:solidFill>
                <a:effectLst/>
                <a:uFillTx/>
                <a:latin typeface="Arial"/>
              </a:defRPr>
            </a:lvl7pPr>
          </a:lstStyle>
          <a:p>
            <a:pPr indent="-324000" algn="l">
              <a:buClr>
                <a:srgbClr val="000000"/>
              </a:buClr>
              <a:buFont typeface="Wingdings" charset="2"/>
              <a:buChar char=""/>
            </a:pPr>
            <a:r>
              <a:rPr lang="en-GB" sz="3200" b="0" u="none" strike="noStrike">
                <a:solidFill>
                  <a:srgbClr val="000000"/>
                </a:solidFill>
                <a:effectLst/>
                <a:uFillTx/>
                <a:latin typeface="Arial"/>
              </a:rPr>
              <a:t>Click to edit the outline text format</a:t>
            </a:r>
            <a:endParaRPr lang="en-GB" sz="3200" b="0" u="none" strike="noStrike">
              <a:solidFill>
                <a:srgbClr val="000000"/>
              </a:solidFill>
              <a:effectLst/>
              <a:uFillTx/>
              <a:latin typeface="Arial"/>
            </a:endParaRPr>
          </a:p>
          <a:p>
            <a:pPr marL="864000" lvl="1" indent="-324000" algn="l">
              <a:buClr>
                <a:srgbClr val="000000"/>
              </a:buClr>
              <a:buSzPct val="75000"/>
              <a:buFont typeface="Symbol" charset="2"/>
              <a:buChar char=""/>
            </a:pPr>
            <a:r>
              <a:rPr lang="en-GB" sz="2800" b="0" u="none" strike="noStrike">
                <a:solidFill>
                  <a:srgbClr val="000000"/>
                </a:solidFill>
                <a:effectLst/>
                <a:uFillTx/>
                <a:latin typeface="Arial"/>
              </a:rPr>
              <a:t>Second Outline Level</a:t>
            </a:r>
            <a:endParaRPr lang="en-GB" sz="2800" b="0" u="none" strike="noStrike">
              <a:solidFill>
                <a:srgbClr val="000000"/>
              </a:solidFill>
              <a:effectLst/>
              <a:uFillTx/>
              <a:latin typeface="Arial"/>
            </a:endParaRPr>
          </a:p>
          <a:p>
            <a:pPr marL="1296000" lvl="2" indent="-288000" algn="l">
              <a:buClr>
                <a:srgbClr val="000000"/>
              </a:buClr>
              <a:buSzPct val="45000"/>
              <a:buFont typeface="Wingdings" charset="2"/>
              <a:buChar char=""/>
            </a:pPr>
            <a:r>
              <a:rPr lang="en-GB" sz="2400" b="0" u="none" strike="noStrike">
                <a:solidFill>
                  <a:srgbClr val="000000"/>
                </a:solidFill>
                <a:effectLst/>
                <a:uFillTx/>
                <a:latin typeface="Arial"/>
              </a:rPr>
              <a:t>Third Outline Level</a:t>
            </a:r>
            <a:endParaRPr lang="en-GB" sz="2400" b="0" u="none" strike="noStrike">
              <a:solidFill>
                <a:srgbClr val="000000"/>
              </a:solidFill>
              <a:effectLst/>
              <a:uFillTx/>
              <a:latin typeface="Arial"/>
            </a:endParaRPr>
          </a:p>
          <a:p>
            <a:pPr marL="1728000" lvl="3" indent="-216000" algn="l">
              <a:buClr>
                <a:srgbClr val="000000"/>
              </a:buClr>
              <a:buSzPct val="75000"/>
              <a:buFont typeface="Symbol" charset="2"/>
              <a:buChar char=""/>
            </a:pPr>
            <a:r>
              <a:rPr lang="en-GB" sz="2000" b="0" u="none" strike="noStrike">
                <a:solidFill>
                  <a:srgbClr val="000000"/>
                </a:solidFill>
                <a:effectLst/>
                <a:uFillTx/>
                <a:latin typeface="Arial"/>
              </a:rPr>
              <a:t>Fourth Outline Level</a:t>
            </a:r>
            <a:endParaRPr lang="en-GB" sz="2000" b="0" u="none" strike="noStrike">
              <a:solidFill>
                <a:srgbClr val="000000"/>
              </a:solidFill>
              <a:effectLst/>
              <a:uFillTx/>
              <a:latin typeface="Arial"/>
            </a:endParaRPr>
          </a:p>
          <a:p>
            <a:pPr marL="2160000" lvl="4" indent="-216000" algn="l">
              <a:buClr>
                <a:srgbClr val="000000"/>
              </a:buClr>
              <a:buSzPct val="45000"/>
              <a:buFont typeface="Wingdings" charset="2"/>
              <a:buChar char=""/>
            </a:pPr>
            <a:r>
              <a:rPr lang="en-GB" sz="2000" b="0" u="none" strike="noStrike">
                <a:solidFill>
                  <a:srgbClr val="000000"/>
                </a:solidFill>
                <a:effectLst/>
                <a:uFillTx/>
                <a:latin typeface="Arial"/>
              </a:rPr>
              <a:t>Fifth Outline Level</a:t>
            </a:r>
            <a:endParaRPr lang="en-GB" sz="2000" b="0" u="none" strike="noStrike">
              <a:solidFill>
                <a:srgbClr val="000000"/>
              </a:solidFill>
              <a:effectLst/>
              <a:uFillTx/>
              <a:latin typeface="Arial"/>
            </a:endParaRPr>
          </a:p>
          <a:p>
            <a:pPr marL="2592000" lvl="5" indent="-216000" algn="l">
              <a:buClr>
                <a:srgbClr val="000000"/>
              </a:buClr>
              <a:buSzPct val="45000"/>
              <a:buFont typeface="Wingdings" charset="2"/>
              <a:buChar char=""/>
            </a:pPr>
            <a:r>
              <a:rPr lang="en-GB" sz="2000" b="0" u="none" strike="noStrike">
                <a:solidFill>
                  <a:srgbClr val="000000"/>
                </a:solidFill>
                <a:effectLst/>
                <a:uFillTx/>
                <a:latin typeface="Arial"/>
              </a:rPr>
              <a:t>Sixth Outline Level</a:t>
            </a:r>
            <a:endParaRPr lang="en-GB" sz="2000" b="0" u="none" strike="noStrike">
              <a:solidFill>
                <a:srgbClr val="000000"/>
              </a:solidFill>
              <a:effectLst/>
              <a:uFillTx/>
              <a:latin typeface="Arial"/>
            </a:endParaRPr>
          </a:p>
          <a:p>
            <a:pPr marL="3024000" lvl="6" indent="-216000" algn="l">
              <a:buClr>
                <a:srgbClr val="000000"/>
              </a:buClr>
              <a:buSzPct val="45000"/>
              <a:buFont typeface="Wingdings" charset="2"/>
              <a:buChar char=""/>
            </a:pPr>
            <a:r>
              <a:rPr lang="en-GB" sz="2000" b="0" u="none" strike="noStrike">
                <a:solidFill>
                  <a:srgbClr val="000000"/>
                </a:solidFill>
                <a:effectLst/>
                <a:uFillTx/>
                <a:latin typeface="Arial"/>
              </a:rPr>
              <a:t>Seventh Outline Level</a:t>
            </a:r>
            <a:endParaRPr lang="en-GB" sz="2000" b="0" u="none" strike="noStrik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59" r:id="rId2"/>
    <p:sldLayoutId id="2147483660"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 name="PlaceHolder 1"/>
          <p:cNvSpPr>
            <a:spLocks noGrp="1"/>
          </p:cNvSpPr>
          <p:nvPr>
            <p:ph type="ftr" idx="13"/>
          </p:nvPr>
        </p:nvSpPr>
        <p:spPr>
          <a:xfrm>
            <a:off x="3447360" y="5165280"/>
            <a:ext cx="3179160" cy="37476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ctr" defTabSz="914400">
              <a:lnSpc>
                <a:spcPct val="100000"/>
              </a:lnSpc>
              <a:buNone/>
              <a:tabLst>
                <a:tab pos="0" algn="l"/>
              </a:tabLst>
            </a:pPr>
            <a:r>
              <a:rPr lang="en-GB" sz="1400" b="0" u="none" strike="noStrike">
                <a:solidFill>
                  <a:srgbClr val="000000"/>
                </a:solidFill>
                <a:effectLst/>
                <a:uFillTx/>
                <a:latin typeface="Times New Roman"/>
                <a:ea typeface="DejaVu Sans"/>
              </a:rPr>
              <a:t>&lt;footer&gt;</a:t>
            </a:r>
            <a:endParaRPr lang="en-GB" sz="1400" b="0" u="none" strike="noStrike">
              <a:solidFill>
                <a:srgbClr val="000000"/>
              </a:solidFill>
              <a:effectLst/>
              <a:uFillTx/>
              <a:latin typeface="Times New Roman"/>
            </a:endParaRPr>
          </a:p>
        </p:txBody>
      </p:sp>
      <p:sp>
        <p:nvSpPr>
          <p:cNvPr id="29" name="PlaceHolder 2"/>
          <p:cNvSpPr>
            <a:spLocks noGrp="1"/>
          </p:cNvSpPr>
          <p:nvPr>
            <p:ph type="sldNum" idx="14"/>
          </p:nvPr>
        </p:nvSpPr>
        <p:spPr>
          <a:xfrm>
            <a:off x="7227360" y="5165280"/>
            <a:ext cx="2332440" cy="374760"/>
          </a:xfrm>
          <a:prstGeom prst="rect">
            <a:avLst/>
          </a:prstGeom>
          <a:noFill/>
          <a:ln w="0">
            <a:noFill/>
          </a:ln>
        </p:spPr>
        <p:txBody>
          <a:bodyPr lIns="0" tIns="0" rIns="0" bIns="0" anchor="t">
            <a:noAutofit/>
          </a:bodyPr>
          <a:lstStyle>
            <a:lvl1pPr indent="0" algn="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r" defTabSz="914400">
              <a:lnSpc>
                <a:spcPct val="100000"/>
              </a:lnSpc>
              <a:buNone/>
              <a:tabLst>
                <a:tab pos="0" algn="l"/>
              </a:tabLst>
            </a:pPr>
            <a:fld id="{B1136BED-9A07-46F0-AE34-284ACA6F4252}" type="slidenum">
              <a:rPr lang="en-GB" sz="1400" b="0" u="none" strike="noStrike">
                <a:solidFill>
                  <a:srgbClr val="000000"/>
                </a:solidFill>
                <a:effectLst/>
                <a:uFillTx/>
                <a:latin typeface="Times New Roman"/>
                <a:ea typeface="DejaVu Sans"/>
              </a:rPr>
              <a:t>&lt;number&gt;</a:t>
            </a:fld>
            <a:endParaRPr lang="en-GB" sz="1400" b="0" u="none" strike="noStrike">
              <a:solidFill>
                <a:srgbClr val="000000"/>
              </a:solidFill>
              <a:effectLst/>
              <a:uFillTx/>
              <a:latin typeface="Times New Roman"/>
            </a:endParaRPr>
          </a:p>
        </p:txBody>
      </p:sp>
      <p:sp>
        <p:nvSpPr>
          <p:cNvPr id="30" name="PlaceHolder 3"/>
          <p:cNvSpPr>
            <a:spLocks noGrp="1"/>
          </p:cNvSpPr>
          <p:nvPr>
            <p:ph type="dt" idx="15"/>
          </p:nvPr>
        </p:nvSpPr>
        <p:spPr>
          <a:xfrm>
            <a:off x="504000" y="5165280"/>
            <a:ext cx="2332440" cy="374760"/>
          </a:xfrm>
          <a:prstGeom prst="rect">
            <a:avLst/>
          </a:prstGeom>
          <a:noFill/>
          <a:ln w="0">
            <a:noFill/>
          </a:ln>
        </p:spPr>
        <p:txBody>
          <a:bodyPr lIns="0" tIns="0" rIns="0" bIns="0" anchor="t">
            <a:noAutofit/>
          </a:bodyPr>
          <a:lstStyle>
            <a:lvl1pPr indent="0" algn="l">
              <a:buNone/>
              <a:defRPr lang="en-GB" sz="1400" b="0" u="none" strike="noStrike">
                <a:solidFill>
                  <a:srgbClr val="000000"/>
                </a:solidFill>
                <a:effectLst/>
                <a:uFillTx/>
                <a:latin typeface="Times New Roman"/>
              </a:defRPr>
            </a:lvl1pPr>
          </a:lstStyle>
          <a:p>
            <a:pPr indent="0" algn="l">
              <a:buNone/>
            </a:pPr>
            <a:r>
              <a:rPr lang="en-GB" sz="1400" b="0" u="none" strike="noStrike">
                <a:solidFill>
                  <a:srgbClr val="000000"/>
                </a:solidFill>
                <a:effectLst/>
                <a:uFillTx/>
                <a:latin typeface="Times New Roman"/>
              </a:rPr>
              <a:t>&lt;date/time&gt;</a:t>
            </a:r>
            <a:endParaRPr lang="en-GB" sz="1400" b="0" u="none" strike="noStrike">
              <a:solidFill>
                <a:srgbClr val="000000"/>
              </a:solidFill>
              <a:effectLst/>
              <a:uFillTx/>
              <a:latin typeface="Times New Roman"/>
            </a:endParaRPr>
          </a:p>
        </p:txBody>
      </p:sp>
      <p:sp>
        <p:nvSpPr>
          <p:cNvPr id="31" name="PlaceHolder 4"/>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lvl1pPr indent="0" algn="l">
              <a:buNone/>
              <a:tabLst>
                <a:tab pos="0" algn="l"/>
              </a:tabLst>
              <a:defRPr lang="en-GB" sz="4400" b="0" u="none" strike="noStrike">
                <a:solidFill>
                  <a:srgbClr val="000000"/>
                </a:solidFill>
                <a:effectLst/>
                <a:uFillTx/>
                <a:latin typeface="Arial"/>
              </a:defRPr>
            </a:lvl1pPr>
          </a:lstStyle>
          <a:p>
            <a:pPr indent="0" algn="l">
              <a:buNone/>
              <a:tabLst>
                <a:tab pos="0" algn="l"/>
              </a:tabLst>
            </a:pPr>
            <a:r>
              <a:rPr lang="en-GB" sz="4400" b="0" u="none" strike="noStrike">
                <a:solidFill>
                  <a:srgbClr val="000000"/>
                </a:solidFill>
                <a:effectLst/>
                <a:uFillTx/>
                <a:latin typeface="Arial"/>
              </a:rPr>
              <a:t>Click to edit the title text format</a:t>
            </a:r>
            <a:endParaRPr lang="en-GB" sz="4400" b="0" u="none" strike="noStrike">
              <a:solidFill>
                <a:srgbClr val="000000"/>
              </a:solidFill>
              <a:effectLst/>
              <a:uFillTx/>
              <a:latin typeface="Arial"/>
            </a:endParaRPr>
          </a:p>
        </p:txBody>
      </p:sp>
      <p:sp>
        <p:nvSpPr>
          <p:cNvPr id="32"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lvl1pPr algn="l">
              <a:buClr>
                <a:srgbClr val="000000"/>
              </a:buClr>
              <a:buFont typeface="Wingdings" charset="2"/>
              <a:buChar char=""/>
              <a:defRPr lang="en-GB" sz="3200" b="0" u="none" strike="noStrike">
                <a:solidFill>
                  <a:srgbClr val="000000"/>
                </a:solidFill>
                <a:effectLst/>
                <a:uFillTx/>
                <a:latin typeface="Arial"/>
              </a:defRPr>
            </a:lvl1pPr>
            <a:lvl2pPr lvl="1" algn="l">
              <a:buClr>
                <a:srgbClr val="000000"/>
              </a:buClr>
              <a:buSzPct val="75000"/>
              <a:buFont typeface="Symbol" charset="2"/>
              <a:buChar char=""/>
              <a:defRPr lang="en-GB" sz="2800" b="0" u="none" strike="noStrike">
                <a:solidFill>
                  <a:srgbClr val="000000"/>
                </a:solidFill>
                <a:effectLst/>
                <a:uFillTx/>
                <a:latin typeface="Arial"/>
              </a:defRPr>
            </a:lvl2pPr>
            <a:lvl3pPr lvl="2" algn="l">
              <a:buClr>
                <a:srgbClr val="000000"/>
              </a:buClr>
              <a:buSzPct val="45000"/>
              <a:buFont typeface="Wingdings" charset="2"/>
              <a:buChar char=""/>
              <a:defRPr lang="en-GB" sz="2400" b="0" u="none" strike="noStrike">
                <a:solidFill>
                  <a:srgbClr val="000000"/>
                </a:solidFill>
                <a:effectLst/>
                <a:uFillTx/>
                <a:latin typeface="Arial"/>
              </a:defRPr>
            </a:lvl3pPr>
            <a:lvl4pPr lvl="3" algn="l">
              <a:buClr>
                <a:srgbClr val="000000"/>
              </a:buClr>
              <a:buSzPct val="75000"/>
              <a:buFont typeface="Symbol" charset="2"/>
              <a:buChar char=""/>
              <a:defRPr lang="en-GB" sz="2000" b="0" u="none" strike="noStrike">
                <a:solidFill>
                  <a:srgbClr val="000000"/>
                </a:solidFill>
                <a:effectLst/>
                <a:uFillTx/>
                <a:latin typeface="Arial"/>
              </a:defRPr>
            </a:lvl4pPr>
            <a:lvl5pPr lvl="4" algn="l">
              <a:buClr>
                <a:srgbClr val="000000"/>
              </a:buClr>
              <a:buSzPct val="45000"/>
              <a:buFont typeface="Wingdings" charset="2"/>
              <a:buChar char=""/>
              <a:defRPr lang="en-GB" sz="2000" b="0" u="none" strike="noStrike">
                <a:solidFill>
                  <a:srgbClr val="000000"/>
                </a:solidFill>
                <a:effectLst/>
                <a:uFillTx/>
                <a:latin typeface="Arial"/>
              </a:defRPr>
            </a:lvl5pPr>
            <a:lvl6pPr lvl="5" algn="l">
              <a:buClr>
                <a:srgbClr val="000000"/>
              </a:buClr>
              <a:buSzPct val="45000"/>
              <a:buFont typeface="Wingdings" charset="2"/>
              <a:buChar char=""/>
              <a:defRPr lang="en-GB" sz="2000" b="0" u="none" strike="noStrike">
                <a:solidFill>
                  <a:srgbClr val="000000"/>
                </a:solidFill>
                <a:effectLst/>
                <a:uFillTx/>
                <a:latin typeface="Arial"/>
              </a:defRPr>
            </a:lvl6pPr>
            <a:lvl7pPr lvl="6" algn="l">
              <a:buClr>
                <a:srgbClr val="000000"/>
              </a:buClr>
              <a:buSzPct val="45000"/>
              <a:buFont typeface="Wingdings" charset="2"/>
              <a:buChar char=""/>
              <a:defRPr lang="en-GB" sz="2000" b="0" u="none" strike="noStrike">
                <a:solidFill>
                  <a:srgbClr val="000000"/>
                </a:solidFill>
                <a:effectLst/>
                <a:uFillTx/>
                <a:latin typeface="Arial"/>
              </a:defRPr>
            </a:lvl7pPr>
          </a:lstStyle>
          <a:p>
            <a:pPr indent="-324000" algn="l">
              <a:buClr>
                <a:srgbClr val="000000"/>
              </a:buClr>
              <a:buFont typeface="Wingdings" charset="2"/>
              <a:buChar char=""/>
            </a:pPr>
            <a:r>
              <a:rPr lang="en-GB" sz="3200" b="0" u="none" strike="noStrike">
                <a:solidFill>
                  <a:srgbClr val="000000"/>
                </a:solidFill>
                <a:effectLst/>
                <a:uFillTx/>
                <a:latin typeface="Arial"/>
              </a:rPr>
              <a:t>Click to edit the outline text format</a:t>
            </a:r>
            <a:endParaRPr lang="en-GB" sz="3200" b="0" u="none" strike="noStrike">
              <a:solidFill>
                <a:srgbClr val="000000"/>
              </a:solidFill>
              <a:effectLst/>
              <a:uFillTx/>
              <a:latin typeface="Arial"/>
            </a:endParaRPr>
          </a:p>
          <a:p>
            <a:pPr marL="864000" lvl="1" indent="-324000" algn="l">
              <a:buClr>
                <a:srgbClr val="000000"/>
              </a:buClr>
              <a:buSzPct val="75000"/>
              <a:buFont typeface="Symbol" charset="2"/>
              <a:buChar char=""/>
            </a:pPr>
            <a:r>
              <a:rPr lang="en-GB" sz="2800" b="0" u="none" strike="noStrike">
                <a:solidFill>
                  <a:srgbClr val="000000"/>
                </a:solidFill>
                <a:effectLst/>
                <a:uFillTx/>
                <a:latin typeface="Arial"/>
              </a:rPr>
              <a:t>Second Outline Level</a:t>
            </a:r>
            <a:endParaRPr lang="en-GB" sz="2800" b="0" u="none" strike="noStrike">
              <a:solidFill>
                <a:srgbClr val="000000"/>
              </a:solidFill>
              <a:effectLst/>
              <a:uFillTx/>
              <a:latin typeface="Arial"/>
            </a:endParaRPr>
          </a:p>
          <a:p>
            <a:pPr marL="1296000" lvl="2" indent="-288000" algn="l">
              <a:buClr>
                <a:srgbClr val="000000"/>
              </a:buClr>
              <a:buSzPct val="45000"/>
              <a:buFont typeface="Wingdings" charset="2"/>
              <a:buChar char=""/>
            </a:pPr>
            <a:r>
              <a:rPr lang="en-GB" sz="2400" b="0" u="none" strike="noStrike">
                <a:solidFill>
                  <a:srgbClr val="000000"/>
                </a:solidFill>
                <a:effectLst/>
                <a:uFillTx/>
                <a:latin typeface="Arial"/>
              </a:rPr>
              <a:t>Third Outline Level</a:t>
            </a:r>
            <a:endParaRPr lang="en-GB" sz="2400" b="0" u="none" strike="noStrike">
              <a:solidFill>
                <a:srgbClr val="000000"/>
              </a:solidFill>
              <a:effectLst/>
              <a:uFillTx/>
              <a:latin typeface="Arial"/>
            </a:endParaRPr>
          </a:p>
          <a:p>
            <a:pPr marL="1728000" lvl="3" indent="-216000" algn="l">
              <a:buClr>
                <a:srgbClr val="000000"/>
              </a:buClr>
              <a:buSzPct val="75000"/>
              <a:buFont typeface="Symbol" charset="2"/>
              <a:buChar char=""/>
            </a:pPr>
            <a:r>
              <a:rPr lang="en-GB" sz="2000" b="0" u="none" strike="noStrike">
                <a:solidFill>
                  <a:srgbClr val="000000"/>
                </a:solidFill>
                <a:effectLst/>
                <a:uFillTx/>
                <a:latin typeface="Arial"/>
              </a:rPr>
              <a:t>Fourth Outline Level</a:t>
            </a:r>
            <a:endParaRPr lang="en-GB" sz="2000" b="0" u="none" strike="noStrike">
              <a:solidFill>
                <a:srgbClr val="000000"/>
              </a:solidFill>
              <a:effectLst/>
              <a:uFillTx/>
              <a:latin typeface="Arial"/>
            </a:endParaRPr>
          </a:p>
          <a:p>
            <a:pPr marL="2160000" lvl="4" indent="-216000" algn="l">
              <a:buClr>
                <a:srgbClr val="000000"/>
              </a:buClr>
              <a:buSzPct val="45000"/>
              <a:buFont typeface="Wingdings" charset="2"/>
              <a:buChar char=""/>
            </a:pPr>
            <a:r>
              <a:rPr lang="en-GB" sz="2000" b="0" u="none" strike="noStrike">
                <a:solidFill>
                  <a:srgbClr val="000000"/>
                </a:solidFill>
                <a:effectLst/>
                <a:uFillTx/>
                <a:latin typeface="Arial"/>
              </a:rPr>
              <a:t>Fifth Outline Level</a:t>
            </a:r>
            <a:endParaRPr lang="en-GB" sz="2000" b="0" u="none" strike="noStrike">
              <a:solidFill>
                <a:srgbClr val="000000"/>
              </a:solidFill>
              <a:effectLst/>
              <a:uFillTx/>
              <a:latin typeface="Arial"/>
            </a:endParaRPr>
          </a:p>
          <a:p>
            <a:pPr marL="2592000" lvl="5" indent="-216000" algn="l">
              <a:buClr>
                <a:srgbClr val="000000"/>
              </a:buClr>
              <a:buSzPct val="45000"/>
              <a:buFont typeface="Wingdings" charset="2"/>
              <a:buChar char=""/>
            </a:pPr>
            <a:r>
              <a:rPr lang="en-GB" sz="2000" b="0" u="none" strike="noStrike">
                <a:solidFill>
                  <a:srgbClr val="000000"/>
                </a:solidFill>
                <a:effectLst/>
                <a:uFillTx/>
                <a:latin typeface="Arial"/>
              </a:rPr>
              <a:t>Sixth Outline Level</a:t>
            </a:r>
            <a:endParaRPr lang="en-GB" sz="2000" b="0" u="none" strike="noStrike">
              <a:solidFill>
                <a:srgbClr val="000000"/>
              </a:solidFill>
              <a:effectLst/>
              <a:uFillTx/>
              <a:latin typeface="Arial"/>
            </a:endParaRPr>
          </a:p>
          <a:p>
            <a:pPr marL="3024000" lvl="6" indent="-216000" algn="l">
              <a:buClr>
                <a:srgbClr val="000000"/>
              </a:buClr>
              <a:buSzPct val="45000"/>
              <a:buFont typeface="Wingdings" charset="2"/>
              <a:buChar char=""/>
            </a:pPr>
            <a:r>
              <a:rPr lang="en-GB" sz="2000" b="0" u="none" strike="noStrike">
                <a:solidFill>
                  <a:srgbClr val="000000"/>
                </a:solidFill>
                <a:effectLst/>
                <a:uFillTx/>
                <a:latin typeface="Arial"/>
              </a:rPr>
              <a:t>Seventh Outline Level</a:t>
            </a:r>
            <a:endParaRPr lang="en-GB" sz="2000" b="0" u="none" strike="noStrik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62"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 name="PlaceHolder 1"/>
          <p:cNvSpPr>
            <a:spLocks noGrp="1"/>
          </p:cNvSpPr>
          <p:nvPr>
            <p:ph type="ftr" idx="16"/>
          </p:nvPr>
        </p:nvSpPr>
        <p:spPr>
          <a:xfrm>
            <a:off x="3447360" y="5165280"/>
            <a:ext cx="3179160" cy="37476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ctr" defTabSz="914400">
              <a:lnSpc>
                <a:spcPct val="100000"/>
              </a:lnSpc>
              <a:buNone/>
              <a:tabLst>
                <a:tab pos="0" algn="l"/>
              </a:tabLst>
            </a:pPr>
            <a:r>
              <a:rPr lang="en-GB" sz="1400" b="0" u="none" strike="noStrike">
                <a:solidFill>
                  <a:srgbClr val="000000"/>
                </a:solidFill>
                <a:effectLst/>
                <a:uFillTx/>
                <a:latin typeface="Times New Roman"/>
                <a:ea typeface="DejaVu Sans"/>
              </a:rPr>
              <a:t>&lt;footer&gt;</a:t>
            </a:r>
            <a:endParaRPr lang="en-GB" sz="1400" b="0" u="none" strike="noStrike">
              <a:solidFill>
                <a:srgbClr val="000000"/>
              </a:solidFill>
              <a:effectLst/>
              <a:uFillTx/>
              <a:latin typeface="Times New Roman"/>
            </a:endParaRPr>
          </a:p>
        </p:txBody>
      </p:sp>
      <p:sp>
        <p:nvSpPr>
          <p:cNvPr id="34" name="PlaceHolder 2"/>
          <p:cNvSpPr>
            <a:spLocks noGrp="1"/>
          </p:cNvSpPr>
          <p:nvPr>
            <p:ph type="sldNum" idx="17"/>
          </p:nvPr>
        </p:nvSpPr>
        <p:spPr>
          <a:xfrm>
            <a:off x="7227360" y="5165280"/>
            <a:ext cx="2332440" cy="374760"/>
          </a:xfrm>
          <a:prstGeom prst="rect">
            <a:avLst/>
          </a:prstGeom>
          <a:noFill/>
          <a:ln w="0">
            <a:noFill/>
          </a:ln>
        </p:spPr>
        <p:txBody>
          <a:bodyPr lIns="0" tIns="0" rIns="0" bIns="0" anchor="t">
            <a:noAutofit/>
          </a:bodyPr>
          <a:lstStyle>
            <a:lvl1pPr indent="0" algn="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r" defTabSz="914400">
              <a:lnSpc>
                <a:spcPct val="100000"/>
              </a:lnSpc>
              <a:buNone/>
              <a:tabLst>
                <a:tab pos="0" algn="l"/>
              </a:tabLst>
            </a:pPr>
            <a:fld id="{744C6155-C140-4818-BB92-BE6054DE0C53}" type="slidenum">
              <a:rPr lang="en-GB" sz="1400" b="0" u="none" strike="noStrike">
                <a:solidFill>
                  <a:srgbClr val="000000"/>
                </a:solidFill>
                <a:effectLst/>
                <a:uFillTx/>
                <a:latin typeface="Times New Roman"/>
                <a:ea typeface="DejaVu Sans"/>
              </a:rPr>
              <a:t>&lt;number&gt;</a:t>
            </a:fld>
            <a:endParaRPr lang="en-GB" sz="1400" b="0" u="none" strike="noStrike">
              <a:solidFill>
                <a:srgbClr val="000000"/>
              </a:solidFill>
              <a:effectLst/>
              <a:uFillTx/>
              <a:latin typeface="Times New Roman"/>
            </a:endParaRPr>
          </a:p>
        </p:txBody>
      </p:sp>
      <p:sp>
        <p:nvSpPr>
          <p:cNvPr id="35" name="PlaceHolder 3"/>
          <p:cNvSpPr>
            <a:spLocks noGrp="1"/>
          </p:cNvSpPr>
          <p:nvPr>
            <p:ph type="dt" idx="18"/>
          </p:nvPr>
        </p:nvSpPr>
        <p:spPr>
          <a:xfrm>
            <a:off x="504000" y="5165280"/>
            <a:ext cx="2332440" cy="374760"/>
          </a:xfrm>
          <a:prstGeom prst="rect">
            <a:avLst/>
          </a:prstGeom>
          <a:noFill/>
          <a:ln w="0">
            <a:noFill/>
          </a:ln>
        </p:spPr>
        <p:txBody>
          <a:bodyPr lIns="0" tIns="0" rIns="0" bIns="0" anchor="t">
            <a:noAutofit/>
          </a:bodyPr>
          <a:lstStyle>
            <a:lvl1pPr indent="0" algn="l">
              <a:buNone/>
              <a:defRPr lang="en-GB" sz="1400" b="0" u="none" strike="noStrike">
                <a:solidFill>
                  <a:srgbClr val="000000"/>
                </a:solidFill>
                <a:effectLst/>
                <a:uFillTx/>
                <a:latin typeface="Times New Roman"/>
              </a:defRPr>
            </a:lvl1pPr>
          </a:lstStyle>
          <a:p>
            <a:pPr indent="0" algn="l">
              <a:buNone/>
            </a:pPr>
            <a:r>
              <a:rPr lang="en-GB" sz="1400" b="0" u="none" strike="noStrike">
                <a:solidFill>
                  <a:srgbClr val="000000"/>
                </a:solidFill>
                <a:effectLst/>
                <a:uFillTx/>
                <a:latin typeface="Times New Roman"/>
              </a:rPr>
              <a:t>&lt;date/time&gt;</a:t>
            </a:r>
            <a:endParaRPr lang="en-GB" sz="1400" b="0" u="none" strike="noStrike">
              <a:solidFill>
                <a:srgbClr val="000000"/>
              </a:solidFill>
              <a:effectLst/>
              <a:uFillTx/>
              <a:latin typeface="Times New Roman"/>
            </a:endParaRPr>
          </a:p>
        </p:txBody>
      </p:sp>
      <p:sp>
        <p:nvSpPr>
          <p:cNvPr id="36" name="PlaceHolder 4"/>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lvl1pPr indent="0" algn="l">
              <a:buNone/>
              <a:tabLst>
                <a:tab pos="0" algn="l"/>
              </a:tabLst>
              <a:defRPr lang="en-GB" sz="4400" b="0" u="none" strike="noStrike">
                <a:solidFill>
                  <a:srgbClr val="000000"/>
                </a:solidFill>
                <a:effectLst/>
                <a:uFillTx/>
                <a:latin typeface="Arial"/>
              </a:defRPr>
            </a:lvl1pPr>
          </a:lstStyle>
          <a:p>
            <a:pPr indent="0" algn="l">
              <a:buNone/>
              <a:tabLst>
                <a:tab pos="0" algn="l"/>
              </a:tabLst>
            </a:pPr>
            <a:r>
              <a:rPr lang="en-GB" sz="4400" b="0" u="none" strike="noStrike">
                <a:solidFill>
                  <a:srgbClr val="000000"/>
                </a:solidFill>
                <a:effectLst/>
                <a:uFillTx/>
                <a:latin typeface="Arial"/>
              </a:rPr>
              <a:t>Click to edit the title text format</a:t>
            </a:r>
            <a:endParaRPr lang="en-GB" sz="4400" b="0" u="none" strike="noStrike">
              <a:solidFill>
                <a:srgbClr val="000000"/>
              </a:solidFill>
              <a:effectLst/>
              <a:uFillTx/>
              <a:latin typeface="Arial"/>
            </a:endParaRPr>
          </a:p>
        </p:txBody>
      </p:sp>
      <p:sp>
        <p:nvSpPr>
          <p:cNvPr id="37"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lvl1pPr algn="l">
              <a:buClr>
                <a:srgbClr val="000000"/>
              </a:buClr>
              <a:buFont typeface="Wingdings" charset="2"/>
              <a:buChar char=""/>
              <a:defRPr lang="en-GB" sz="3200" b="0" u="none" strike="noStrike">
                <a:solidFill>
                  <a:srgbClr val="000000"/>
                </a:solidFill>
                <a:effectLst/>
                <a:uFillTx/>
                <a:latin typeface="Arial"/>
              </a:defRPr>
            </a:lvl1pPr>
            <a:lvl2pPr lvl="1" algn="l">
              <a:buClr>
                <a:srgbClr val="000000"/>
              </a:buClr>
              <a:buSzPct val="75000"/>
              <a:buFont typeface="Symbol" charset="2"/>
              <a:buChar char=""/>
              <a:defRPr lang="en-GB" sz="2800" b="0" u="none" strike="noStrike">
                <a:solidFill>
                  <a:srgbClr val="000000"/>
                </a:solidFill>
                <a:effectLst/>
                <a:uFillTx/>
                <a:latin typeface="Arial"/>
              </a:defRPr>
            </a:lvl2pPr>
            <a:lvl3pPr lvl="2" algn="l">
              <a:buClr>
                <a:srgbClr val="000000"/>
              </a:buClr>
              <a:buSzPct val="45000"/>
              <a:buFont typeface="Wingdings" charset="2"/>
              <a:buChar char=""/>
              <a:defRPr lang="en-GB" sz="2400" b="0" u="none" strike="noStrike">
                <a:solidFill>
                  <a:srgbClr val="000000"/>
                </a:solidFill>
                <a:effectLst/>
                <a:uFillTx/>
                <a:latin typeface="Arial"/>
              </a:defRPr>
            </a:lvl3pPr>
            <a:lvl4pPr lvl="3" algn="l">
              <a:buClr>
                <a:srgbClr val="000000"/>
              </a:buClr>
              <a:buSzPct val="75000"/>
              <a:buFont typeface="Symbol" charset="2"/>
              <a:buChar char=""/>
              <a:defRPr lang="en-GB" sz="2000" b="0" u="none" strike="noStrike">
                <a:solidFill>
                  <a:srgbClr val="000000"/>
                </a:solidFill>
                <a:effectLst/>
                <a:uFillTx/>
                <a:latin typeface="Arial"/>
              </a:defRPr>
            </a:lvl4pPr>
            <a:lvl5pPr lvl="4" algn="l">
              <a:buClr>
                <a:srgbClr val="000000"/>
              </a:buClr>
              <a:buSzPct val="45000"/>
              <a:buFont typeface="Wingdings" charset="2"/>
              <a:buChar char=""/>
              <a:defRPr lang="en-GB" sz="2000" b="0" u="none" strike="noStrike">
                <a:solidFill>
                  <a:srgbClr val="000000"/>
                </a:solidFill>
                <a:effectLst/>
                <a:uFillTx/>
                <a:latin typeface="Arial"/>
              </a:defRPr>
            </a:lvl5pPr>
            <a:lvl6pPr lvl="5" algn="l">
              <a:buClr>
                <a:srgbClr val="000000"/>
              </a:buClr>
              <a:buSzPct val="45000"/>
              <a:buFont typeface="Wingdings" charset="2"/>
              <a:buChar char=""/>
              <a:defRPr lang="en-GB" sz="2000" b="0" u="none" strike="noStrike">
                <a:solidFill>
                  <a:srgbClr val="000000"/>
                </a:solidFill>
                <a:effectLst/>
                <a:uFillTx/>
                <a:latin typeface="Arial"/>
              </a:defRPr>
            </a:lvl6pPr>
            <a:lvl7pPr lvl="6" algn="l">
              <a:buClr>
                <a:srgbClr val="000000"/>
              </a:buClr>
              <a:buSzPct val="45000"/>
              <a:buFont typeface="Wingdings" charset="2"/>
              <a:buChar char=""/>
              <a:defRPr lang="en-GB" sz="2000" b="0" u="none" strike="noStrike">
                <a:solidFill>
                  <a:srgbClr val="000000"/>
                </a:solidFill>
                <a:effectLst/>
                <a:uFillTx/>
                <a:latin typeface="Arial"/>
              </a:defRPr>
            </a:lvl7pPr>
          </a:lstStyle>
          <a:p>
            <a:pPr indent="-324000" algn="l">
              <a:buClr>
                <a:srgbClr val="000000"/>
              </a:buClr>
              <a:buFont typeface="Wingdings" charset="2"/>
              <a:buChar char=""/>
            </a:pPr>
            <a:r>
              <a:rPr lang="en-GB" sz="3200" b="0" u="none" strike="noStrike">
                <a:solidFill>
                  <a:srgbClr val="000000"/>
                </a:solidFill>
                <a:effectLst/>
                <a:uFillTx/>
                <a:latin typeface="Arial"/>
              </a:rPr>
              <a:t>Click to edit the outline text format</a:t>
            </a:r>
            <a:endParaRPr lang="en-GB" sz="3200" b="0" u="none" strike="noStrike">
              <a:solidFill>
                <a:srgbClr val="000000"/>
              </a:solidFill>
              <a:effectLst/>
              <a:uFillTx/>
              <a:latin typeface="Arial"/>
            </a:endParaRPr>
          </a:p>
          <a:p>
            <a:pPr marL="864000" lvl="1" indent="-324000" algn="l">
              <a:buClr>
                <a:srgbClr val="000000"/>
              </a:buClr>
              <a:buSzPct val="75000"/>
              <a:buFont typeface="Symbol" charset="2"/>
              <a:buChar char=""/>
            </a:pPr>
            <a:r>
              <a:rPr lang="en-GB" sz="2800" b="0" u="none" strike="noStrike">
                <a:solidFill>
                  <a:srgbClr val="000000"/>
                </a:solidFill>
                <a:effectLst/>
                <a:uFillTx/>
                <a:latin typeface="Arial"/>
              </a:rPr>
              <a:t>Second Outline Level</a:t>
            </a:r>
            <a:endParaRPr lang="en-GB" sz="2800" b="0" u="none" strike="noStrike">
              <a:solidFill>
                <a:srgbClr val="000000"/>
              </a:solidFill>
              <a:effectLst/>
              <a:uFillTx/>
              <a:latin typeface="Arial"/>
            </a:endParaRPr>
          </a:p>
          <a:p>
            <a:pPr marL="1296000" lvl="2" indent="-288000" algn="l">
              <a:buClr>
                <a:srgbClr val="000000"/>
              </a:buClr>
              <a:buSzPct val="45000"/>
              <a:buFont typeface="Wingdings" charset="2"/>
              <a:buChar char=""/>
            </a:pPr>
            <a:r>
              <a:rPr lang="en-GB" sz="2400" b="0" u="none" strike="noStrike">
                <a:solidFill>
                  <a:srgbClr val="000000"/>
                </a:solidFill>
                <a:effectLst/>
                <a:uFillTx/>
                <a:latin typeface="Arial"/>
              </a:rPr>
              <a:t>Third Outline Level</a:t>
            </a:r>
            <a:endParaRPr lang="en-GB" sz="2400" b="0" u="none" strike="noStrike">
              <a:solidFill>
                <a:srgbClr val="000000"/>
              </a:solidFill>
              <a:effectLst/>
              <a:uFillTx/>
              <a:latin typeface="Arial"/>
            </a:endParaRPr>
          </a:p>
          <a:p>
            <a:pPr marL="1728000" lvl="3" indent="-216000" algn="l">
              <a:buClr>
                <a:srgbClr val="000000"/>
              </a:buClr>
              <a:buSzPct val="75000"/>
              <a:buFont typeface="Symbol" charset="2"/>
              <a:buChar char=""/>
            </a:pPr>
            <a:r>
              <a:rPr lang="en-GB" sz="2000" b="0" u="none" strike="noStrike">
                <a:solidFill>
                  <a:srgbClr val="000000"/>
                </a:solidFill>
                <a:effectLst/>
                <a:uFillTx/>
                <a:latin typeface="Arial"/>
              </a:rPr>
              <a:t>Fourth Outline Level</a:t>
            </a:r>
            <a:endParaRPr lang="en-GB" sz="2000" b="0" u="none" strike="noStrike">
              <a:solidFill>
                <a:srgbClr val="000000"/>
              </a:solidFill>
              <a:effectLst/>
              <a:uFillTx/>
              <a:latin typeface="Arial"/>
            </a:endParaRPr>
          </a:p>
          <a:p>
            <a:pPr marL="2160000" lvl="4" indent="-216000" algn="l">
              <a:buClr>
                <a:srgbClr val="000000"/>
              </a:buClr>
              <a:buSzPct val="45000"/>
              <a:buFont typeface="Wingdings" charset="2"/>
              <a:buChar char=""/>
            </a:pPr>
            <a:r>
              <a:rPr lang="en-GB" sz="2000" b="0" u="none" strike="noStrike">
                <a:solidFill>
                  <a:srgbClr val="000000"/>
                </a:solidFill>
                <a:effectLst/>
                <a:uFillTx/>
                <a:latin typeface="Arial"/>
              </a:rPr>
              <a:t>Fifth Outline Level</a:t>
            </a:r>
            <a:endParaRPr lang="en-GB" sz="2000" b="0" u="none" strike="noStrike">
              <a:solidFill>
                <a:srgbClr val="000000"/>
              </a:solidFill>
              <a:effectLst/>
              <a:uFillTx/>
              <a:latin typeface="Arial"/>
            </a:endParaRPr>
          </a:p>
          <a:p>
            <a:pPr marL="2592000" lvl="5" indent="-216000" algn="l">
              <a:buClr>
                <a:srgbClr val="000000"/>
              </a:buClr>
              <a:buSzPct val="45000"/>
              <a:buFont typeface="Wingdings" charset="2"/>
              <a:buChar char=""/>
            </a:pPr>
            <a:r>
              <a:rPr lang="en-GB" sz="2000" b="0" u="none" strike="noStrike">
                <a:solidFill>
                  <a:srgbClr val="000000"/>
                </a:solidFill>
                <a:effectLst/>
                <a:uFillTx/>
                <a:latin typeface="Arial"/>
              </a:rPr>
              <a:t>Sixth Outline Level</a:t>
            </a:r>
            <a:endParaRPr lang="en-GB" sz="2000" b="0" u="none" strike="noStrike">
              <a:solidFill>
                <a:srgbClr val="000000"/>
              </a:solidFill>
              <a:effectLst/>
              <a:uFillTx/>
              <a:latin typeface="Arial"/>
            </a:endParaRPr>
          </a:p>
          <a:p>
            <a:pPr marL="3024000" lvl="6" indent="-216000" algn="l">
              <a:buClr>
                <a:srgbClr val="000000"/>
              </a:buClr>
              <a:buSzPct val="45000"/>
              <a:buFont typeface="Wingdings" charset="2"/>
              <a:buChar char=""/>
            </a:pPr>
            <a:r>
              <a:rPr lang="en-GB" sz="2000" b="0" u="none" strike="noStrike">
                <a:solidFill>
                  <a:srgbClr val="000000"/>
                </a:solidFill>
                <a:effectLst/>
                <a:uFillTx/>
                <a:latin typeface="Arial"/>
              </a:rPr>
              <a:t>Seventh Outline Level</a:t>
            </a:r>
            <a:endParaRPr lang="en-GB" sz="2000" b="0" u="none" strike="noStrik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64"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ftr" idx="19"/>
          </p:nvPr>
        </p:nvSpPr>
        <p:spPr>
          <a:xfrm>
            <a:off x="3447360" y="5165280"/>
            <a:ext cx="3179160" cy="37476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ctr" defTabSz="914400">
              <a:lnSpc>
                <a:spcPct val="100000"/>
              </a:lnSpc>
              <a:buNone/>
              <a:tabLst>
                <a:tab pos="0" algn="l"/>
              </a:tabLst>
            </a:pPr>
            <a:r>
              <a:rPr lang="en-GB" sz="1400" b="0" u="none" strike="noStrike">
                <a:solidFill>
                  <a:srgbClr val="000000"/>
                </a:solidFill>
                <a:effectLst/>
                <a:uFillTx/>
                <a:latin typeface="Times New Roman"/>
                <a:ea typeface="DejaVu Sans"/>
              </a:rPr>
              <a:t>&lt;footer&gt;</a:t>
            </a:r>
            <a:endParaRPr lang="en-GB" sz="1400" b="0" u="none" strike="noStrike">
              <a:solidFill>
                <a:srgbClr val="000000"/>
              </a:solidFill>
              <a:effectLst/>
              <a:uFillTx/>
              <a:latin typeface="Times New Roman"/>
            </a:endParaRPr>
          </a:p>
        </p:txBody>
      </p:sp>
      <p:sp>
        <p:nvSpPr>
          <p:cNvPr id="39" name="PlaceHolder 2"/>
          <p:cNvSpPr>
            <a:spLocks noGrp="1"/>
          </p:cNvSpPr>
          <p:nvPr>
            <p:ph type="sldNum" idx="20"/>
          </p:nvPr>
        </p:nvSpPr>
        <p:spPr>
          <a:xfrm>
            <a:off x="7227360" y="5165280"/>
            <a:ext cx="2332440" cy="374760"/>
          </a:xfrm>
          <a:prstGeom prst="rect">
            <a:avLst/>
          </a:prstGeom>
          <a:noFill/>
          <a:ln w="0">
            <a:noFill/>
          </a:ln>
        </p:spPr>
        <p:txBody>
          <a:bodyPr lIns="0" tIns="0" rIns="0" bIns="0" anchor="t">
            <a:noAutofit/>
          </a:bodyPr>
          <a:lstStyle>
            <a:lvl1pPr indent="0" algn="r" defTabSz="914400">
              <a:lnSpc>
                <a:spcPct val="100000"/>
              </a:lnSpc>
              <a:buNone/>
              <a:tabLst>
                <a:tab pos="0" algn="l"/>
              </a:tabLst>
              <a:defRPr lang="en-GB" sz="1400" b="0" u="none" strike="noStrike">
                <a:solidFill>
                  <a:srgbClr val="000000"/>
                </a:solidFill>
                <a:effectLst/>
                <a:uFillTx/>
                <a:latin typeface="Times New Roman"/>
                <a:ea typeface="DejaVu Sans"/>
              </a:defRPr>
            </a:lvl1pPr>
          </a:lstStyle>
          <a:p>
            <a:pPr indent="0" algn="r" defTabSz="914400">
              <a:lnSpc>
                <a:spcPct val="100000"/>
              </a:lnSpc>
              <a:buNone/>
              <a:tabLst>
                <a:tab pos="0" algn="l"/>
              </a:tabLst>
            </a:pPr>
            <a:fld id="{901850BE-B52B-4F91-B055-3A59F1C2873F}" type="slidenum">
              <a:rPr lang="en-GB" sz="1400" b="0" u="none" strike="noStrike">
                <a:solidFill>
                  <a:srgbClr val="000000"/>
                </a:solidFill>
                <a:effectLst/>
                <a:uFillTx/>
                <a:latin typeface="Times New Roman"/>
                <a:ea typeface="DejaVu Sans"/>
              </a:rPr>
              <a:t>&lt;number&gt;</a:t>
            </a:fld>
            <a:endParaRPr lang="en-GB" sz="1400" b="0" u="none" strike="noStrike">
              <a:solidFill>
                <a:srgbClr val="000000"/>
              </a:solidFill>
              <a:effectLst/>
              <a:uFillTx/>
              <a:latin typeface="Times New Roman"/>
            </a:endParaRPr>
          </a:p>
        </p:txBody>
      </p:sp>
      <p:sp>
        <p:nvSpPr>
          <p:cNvPr id="40" name="PlaceHolder 3"/>
          <p:cNvSpPr>
            <a:spLocks noGrp="1"/>
          </p:cNvSpPr>
          <p:nvPr>
            <p:ph type="dt" idx="21"/>
          </p:nvPr>
        </p:nvSpPr>
        <p:spPr>
          <a:xfrm>
            <a:off x="504000" y="5165280"/>
            <a:ext cx="2332440" cy="374760"/>
          </a:xfrm>
          <a:prstGeom prst="rect">
            <a:avLst/>
          </a:prstGeom>
          <a:noFill/>
          <a:ln w="0">
            <a:noFill/>
          </a:ln>
        </p:spPr>
        <p:txBody>
          <a:bodyPr lIns="0" tIns="0" rIns="0" bIns="0" anchor="t">
            <a:noAutofit/>
          </a:bodyPr>
          <a:lstStyle>
            <a:lvl1pPr indent="0" algn="l">
              <a:buNone/>
              <a:defRPr lang="en-GB" sz="1400" b="0" u="none" strike="noStrike">
                <a:solidFill>
                  <a:srgbClr val="000000"/>
                </a:solidFill>
                <a:effectLst/>
                <a:uFillTx/>
                <a:latin typeface="Times New Roman"/>
              </a:defRPr>
            </a:lvl1pPr>
          </a:lstStyle>
          <a:p>
            <a:pPr indent="0" algn="l">
              <a:buNone/>
            </a:pPr>
            <a:r>
              <a:rPr lang="en-GB" sz="1400" b="0" u="none" strike="noStrike">
                <a:solidFill>
                  <a:srgbClr val="000000"/>
                </a:solidFill>
                <a:effectLst/>
                <a:uFillTx/>
                <a:latin typeface="Times New Roman"/>
              </a:rPr>
              <a:t>&lt;date/time&gt;</a:t>
            </a:r>
            <a:endParaRPr lang="en-GB" sz="1400" b="0" u="none" strike="noStrike">
              <a:solidFill>
                <a:srgbClr val="000000"/>
              </a:solidFill>
              <a:effectLst/>
              <a:uFillTx/>
              <a:latin typeface="Times New Roman"/>
            </a:endParaRPr>
          </a:p>
        </p:txBody>
      </p:sp>
      <p:sp>
        <p:nvSpPr>
          <p:cNvPr id="41" name="PlaceHolder 4"/>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lvl1pPr indent="0" algn="l">
              <a:buNone/>
              <a:tabLst>
                <a:tab pos="0" algn="l"/>
              </a:tabLst>
              <a:defRPr lang="en-GB" sz="4400" b="0" u="none" strike="noStrike">
                <a:solidFill>
                  <a:srgbClr val="000000"/>
                </a:solidFill>
                <a:effectLst/>
                <a:uFillTx/>
                <a:latin typeface="Arial"/>
              </a:defRPr>
            </a:lvl1pPr>
          </a:lstStyle>
          <a:p>
            <a:pPr indent="0" algn="l">
              <a:buNone/>
              <a:tabLst>
                <a:tab pos="0" algn="l"/>
              </a:tabLst>
            </a:pPr>
            <a:r>
              <a:rPr lang="en-GB" sz="4400" b="0" u="none" strike="noStrike">
                <a:solidFill>
                  <a:srgbClr val="000000"/>
                </a:solidFill>
                <a:effectLst/>
                <a:uFillTx/>
                <a:latin typeface="Arial"/>
              </a:rPr>
              <a:t>Click to edit the title text format</a:t>
            </a:r>
            <a:endParaRPr lang="en-GB" sz="4400" b="0" u="none" strike="noStrike">
              <a:solidFill>
                <a:srgbClr val="000000"/>
              </a:solidFill>
              <a:effectLst/>
              <a:uFillTx/>
              <a:latin typeface="Arial"/>
            </a:endParaRPr>
          </a:p>
        </p:txBody>
      </p:sp>
      <p:sp>
        <p:nvSpPr>
          <p:cNvPr id="42"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lvl1pPr algn="l">
              <a:buClr>
                <a:srgbClr val="000000"/>
              </a:buClr>
              <a:buFont typeface="Wingdings" charset="2"/>
              <a:buChar char=""/>
              <a:defRPr lang="en-GB" sz="3200" b="0" u="none" strike="noStrike">
                <a:solidFill>
                  <a:srgbClr val="000000"/>
                </a:solidFill>
                <a:effectLst/>
                <a:uFillTx/>
                <a:latin typeface="Arial"/>
              </a:defRPr>
            </a:lvl1pPr>
            <a:lvl2pPr lvl="1" algn="l">
              <a:buClr>
                <a:srgbClr val="000000"/>
              </a:buClr>
              <a:buSzPct val="75000"/>
              <a:buFont typeface="Symbol" charset="2"/>
              <a:buChar char=""/>
              <a:defRPr lang="en-GB" sz="2800" b="0" u="none" strike="noStrike">
                <a:solidFill>
                  <a:srgbClr val="000000"/>
                </a:solidFill>
                <a:effectLst/>
                <a:uFillTx/>
                <a:latin typeface="Arial"/>
              </a:defRPr>
            </a:lvl2pPr>
            <a:lvl3pPr lvl="2" algn="l">
              <a:buClr>
                <a:srgbClr val="000000"/>
              </a:buClr>
              <a:buSzPct val="45000"/>
              <a:buFont typeface="Wingdings" charset="2"/>
              <a:buChar char=""/>
              <a:defRPr lang="en-GB" sz="2400" b="0" u="none" strike="noStrike">
                <a:solidFill>
                  <a:srgbClr val="000000"/>
                </a:solidFill>
                <a:effectLst/>
                <a:uFillTx/>
                <a:latin typeface="Arial"/>
              </a:defRPr>
            </a:lvl3pPr>
            <a:lvl4pPr lvl="3" algn="l">
              <a:buClr>
                <a:srgbClr val="000000"/>
              </a:buClr>
              <a:buSzPct val="75000"/>
              <a:buFont typeface="Symbol" charset="2"/>
              <a:buChar char=""/>
              <a:defRPr lang="en-GB" sz="2000" b="0" u="none" strike="noStrike">
                <a:solidFill>
                  <a:srgbClr val="000000"/>
                </a:solidFill>
                <a:effectLst/>
                <a:uFillTx/>
                <a:latin typeface="Arial"/>
              </a:defRPr>
            </a:lvl4pPr>
            <a:lvl5pPr lvl="4" algn="l">
              <a:buClr>
                <a:srgbClr val="000000"/>
              </a:buClr>
              <a:buSzPct val="45000"/>
              <a:buFont typeface="Wingdings" charset="2"/>
              <a:buChar char=""/>
              <a:defRPr lang="en-GB" sz="2000" b="0" u="none" strike="noStrike">
                <a:solidFill>
                  <a:srgbClr val="000000"/>
                </a:solidFill>
                <a:effectLst/>
                <a:uFillTx/>
                <a:latin typeface="Arial"/>
              </a:defRPr>
            </a:lvl5pPr>
            <a:lvl6pPr lvl="5" algn="l">
              <a:buClr>
                <a:srgbClr val="000000"/>
              </a:buClr>
              <a:buSzPct val="45000"/>
              <a:buFont typeface="Wingdings" charset="2"/>
              <a:buChar char=""/>
              <a:defRPr lang="en-GB" sz="2000" b="0" u="none" strike="noStrike">
                <a:solidFill>
                  <a:srgbClr val="000000"/>
                </a:solidFill>
                <a:effectLst/>
                <a:uFillTx/>
                <a:latin typeface="Arial"/>
              </a:defRPr>
            </a:lvl6pPr>
            <a:lvl7pPr lvl="6" algn="l">
              <a:buClr>
                <a:srgbClr val="000000"/>
              </a:buClr>
              <a:buSzPct val="45000"/>
              <a:buFont typeface="Wingdings" charset="2"/>
              <a:buChar char=""/>
              <a:defRPr lang="en-GB" sz="2000" b="0" u="none" strike="noStrike">
                <a:solidFill>
                  <a:srgbClr val="000000"/>
                </a:solidFill>
                <a:effectLst/>
                <a:uFillTx/>
                <a:latin typeface="Arial"/>
              </a:defRPr>
            </a:lvl7pPr>
          </a:lstStyle>
          <a:p>
            <a:pPr indent="-324000" algn="l">
              <a:buClr>
                <a:srgbClr val="000000"/>
              </a:buClr>
              <a:buFont typeface="Wingdings" charset="2"/>
              <a:buChar char=""/>
            </a:pPr>
            <a:r>
              <a:rPr lang="en-GB" sz="3200" b="0" u="none" strike="noStrike">
                <a:solidFill>
                  <a:srgbClr val="000000"/>
                </a:solidFill>
                <a:effectLst/>
                <a:uFillTx/>
                <a:latin typeface="Arial"/>
              </a:rPr>
              <a:t>Click to edit the outline text format</a:t>
            </a:r>
            <a:endParaRPr lang="en-GB" sz="3200" b="0" u="none" strike="noStrike">
              <a:solidFill>
                <a:srgbClr val="000000"/>
              </a:solidFill>
              <a:effectLst/>
              <a:uFillTx/>
              <a:latin typeface="Arial"/>
            </a:endParaRPr>
          </a:p>
          <a:p>
            <a:pPr marL="864000" lvl="1" indent="-324000" algn="l">
              <a:buClr>
                <a:srgbClr val="000000"/>
              </a:buClr>
              <a:buSzPct val="75000"/>
              <a:buFont typeface="Symbol" charset="2"/>
              <a:buChar char=""/>
            </a:pPr>
            <a:r>
              <a:rPr lang="en-GB" sz="2800" b="0" u="none" strike="noStrike">
                <a:solidFill>
                  <a:srgbClr val="000000"/>
                </a:solidFill>
                <a:effectLst/>
                <a:uFillTx/>
                <a:latin typeface="Arial"/>
              </a:rPr>
              <a:t>Second Outline Level</a:t>
            </a:r>
            <a:endParaRPr lang="en-GB" sz="2800" b="0" u="none" strike="noStrike">
              <a:solidFill>
                <a:srgbClr val="000000"/>
              </a:solidFill>
              <a:effectLst/>
              <a:uFillTx/>
              <a:latin typeface="Arial"/>
            </a:endParaRPr>
          </a:p>
          <a:p>
            <a:pPr marL="1296000" lvl="2" indent="-288000" algn="l">
              <a:buClr>
                <a:srgbClr val="000000"/>
              </a:buClr>
              <a:buSzPct val="45000"/>
              <a:buFont typeface="Wingdings" charset="2"/>
              <a:buChar char=""/>
            </a:pPr>
            <a:r>
              <a:rPr lang="en-GB" sz="2400" b="0" u="none" strike="noStrike">
                <a:solidFill>
                  <a:srgbClr val="000000"/>
                </a:solidFill>
                <a:effectLst/>
                <a:uFillTx/>
                <a:latin typeface="Arial"/>
              </a:rPr>
              <a:t>Third Outline Level</a:t>
            </a:r>
            <a:endParaRPr lang="en-GB" sz="2400" b="0" u="none" strike="noStrike">
              <a:solidFill>
                <a:srgbClr val="000000"/>
              </a:solidFill>
              <a:effectLst/>
              <a:uFillTx/>
              <a:latin typeface="Arial"/>
            </a:endParaRPr>
          </a:p>
          <a:p>
            <a:pPr marL="1728000" lvl="3" indent="-216000" algn="l">
              <a:buClr>
                <a:srgbClr val="000000"/>
              </a:buClr>
              <a:buSzPct val="75000"/>
              <a:buFont typeface="Symbol" charset="2"/>
              <a:buChar char=""/>
            </a:pPr>
            <a:r>
              <a:rPr lang="en-GB" sz="2000" b="0" u="none" strike="noStrike">
                <a:solidFill>
                  <a:srgbClr val="000000"/>
                </a:solidFill>
                <a:effectLst/>
                <a:uFillTx/>
                <a:latin typeface="Arial"/>
              </a:rPr>
              <a:t>Fourth Outline Level</a:t>
            </a:r>
            <a:endParaRPr lang="en-GB" sz="2000" b="0" u="none" strike="noStrike">
              <a:solidFill>
                <a:srgbClr val="000000"/>
              </a:solidFill>
              <a:effectLst/>
              <a:uFillTx/>
              <a:latin typeface="Arial"/>
            </a:endParaRPr>
          </a:p>
          <a:p>
            <a:pPr marL="2160000" lvl="4" indent="-216000" algn="l">
              <a:buClr>
                <a:srgbClr val="000000"/>
              </a:buClr>
              <a:buSzPct val="45000"/>
              <a:buFont typeface="Wingdings" charset="2"/>
              <a:buChar char=""/>
            </a:pPr>
            <a:r>
              <a:rPr lang="en-GB" sz="2000" b="0" u="none" strike="noStrike">
                <a:solidFill>
                  <a:srgbClr val="000000"/>
                </a:solidFill>
                <a:effectLst/>
                <a:uFillTx/>
                <a:latin typeface="Arial"/>
              </a:rPr>
              <a:t>Fifth Outline Level</a:t>
            </a:r>
            <a:endParaRPr lang="en-GB" sz="2000" b="0" u="none" strike="noStrike">
              <a:solidFill>
                <a:srgbClr val="000000"/>
              </a:solidFill>
              <a:effectLst/>
              <a:uFillTx/>
              <a:latin typeface="Arial"/>
            </a:endParaRPr>
          </a:p>
          <a:p>
            <a:pPr marL="2592000" lvl="5" indent="-216000" algn="l">
              <a:buClr>
                <a:srgbClr val="000000"/>
              </a:buClr>
              <a:buSzPct val="45000"/>
              <a:buFont typeface="Wingdings" charset="2"/>
              <a:buChar char=""/>
            </a:pPr>
            <a:r>
              <a:rPr lang="en-GB" sz="2000" b="0" u="none" strike="noStrike">
                <a:solidFill>
                  <a:srgbClr val="000000"/>
                </a:solidFill>
                <a:effectLst/>
                <a:uFillTx/>
                <a:latin typeface="Arial"/>
              </a:rPr>
              <a:t>Sixth Outline Level</a:t>
            </a:r>
            <a:endParaRPr lang="en-GB" sz="2000" b="0" u="none" strike="noStrike">
              <a:solidFill>
                <a:srgbClr val="000000"/>
              </a:solidFill>
              <a:effectLst/>
              <a:uFillTx/>
              <a:latin typeface="Arial"/>
            </a:endParaRPr>
          </a:p>
          <a:p>
            <a:pPr marL="3024000" lvl="6" indent="-216000" algn="l">
              <a:buClr>
                <a:srgbClr val="000000"/>
              </a:buClr>
              <a:buSzPct val="45000"/>
              <a:buFont typeface="Wingdings" charset="2"/>
              <a:buChar char=""/>
            </a:pPr>
            <a:r>
              <a:rPr lang="en-GB" sz="2000" b="0" u="none" strike="noStrike">
                <a:solidFill>
                  <a:srgbClr val="000000"/>
                </a:solidFill>
                <a:effectLst/>
                <a:uFillTx/>
                <a:latin typeface="Arial"/>
              </a:rPr>
              <a:t>Seventh Outline Level</a:t>
            </a:r>
            <a:endParaRPr lang="en-GB" sz="2000" b="0" u="none" strike="noStrik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66"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6.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6.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8.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6.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6.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6.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0.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4.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4.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8.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2.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2.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2.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2.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2.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8.png"/><Relationship Id="rId3" Type="http://schemas.openxmlformats.org/officeDocument/2006/relationships/slideLayout" Target="../slideLayouts/slideLayout12.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0.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1.xml"/><Relationship Id="rId4"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4.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8.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4.xml"/><Relationship Id="rId3"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4.xml"/><Relationship Id="rId3" Type="http://schemas.openxmlformats.org/officeDocument/2006/relationships/notesSlide" Target="../notesSlides/notesSlide52.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6.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8.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9.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6.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0" y="0"/>
            <a:ext cx="10078560" cy="94284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600" b="0" u="none" strike="noStrike">
                <a:solidFill>
                  <a:srgbClr val="000000"/>
                </a:solidFill>
                <a:effectLst/>
                <a:uFillTx/>
                <a:latin typeface="Arial"/>
                <a:ea typeface="DejaVu Sans"/>
              </a:rPr>
              <a:t>Geothermal potential mapping of the Sherwood Sandstone in the Humber region</a:t>
            </a:r>
            <a:endParaRPr lang="en-GB" sz="3600" b="0" u="none" strike="noStrike">
              <a:solidFill>
                <a:srgbClr val="000000"/>
              </a:solidFill>
              <a:effectLst/>
              <a:uFillTx/>
              <a:latin typeface="Arial"/>
            </a:endParaRPr>
          </a:p>
        </p:txBody>
      </p:sp>
      <p:sp>
        <p:nvSpPr>
          <p:cNvPr id="50" name="PlaceHolder 3"/>
          <p:cNvSpPr/>
          <p:nvPr/>
        </p:nvSpPr>
        <p:spPr>
          <a:xfrm>
            <a:off x="117000" y="1073160"/>
            <a:ext cx="9842400" cy="335520"/>
          </a:xfrm>
          <a:prstGeom prst="rect">
            <a:avLst/>
          </a:prstGeom>
          <a:noFill/>
          <a:ln w="0">
            <a:noFill/>
          </a:ln>
        </p:spPr>
        <p:style>
          <a:lnRef idx="0"/>
          <a:fillRef idx="0"/>
          <a:effectRef idx="0"/>
          <a:fontRef idx="minor"/>
        </p:style>
        <p:txBody>
          <a:bodyPr lIns="0" tIns="0" rIns="0" bIns="0" anchor="t">
            <a:spAutoFit/>
          </a:bodyPr>
          <a:p>
            <a:pPr algn="ctr" defTabSz="914400">
              <a:lnSpc>
                <a:spcPct val="100000"/>
              </a:lnSpc>
              <a:tabLst>
                <a:tab pos="0" algn="l"/>
              </a:tabLst>
            </a:pPr>
            <a:r>
              <a:rPr lang="en-GB" sz="2200" b="0" u="none" strike="noStrike">
                <a:solidFill>
                  <a:srgbClr val="3465A4"/>
                </a:solidFill>
                <a:effectLst/>
                <a:uFillTx/>
                <a:latin typeface="Arial"/>
                <a:ea typeface="DejaVu Sans"/>
              </a:rPr>
              <a:t>David Peacock, Mark Anderson and Eddie Dempsey, July 2026</a:t>
            </a:r>
            <a:endParaRPr lang="en-GB" sz="2200" b="0" u="none" strike="noStrike">
              <a:solidFill>
                <a:srgbClr val="000000"/>
              </a:solidFill>
              <a:effectLst/>
              <a:uFillTx/>
              <a:latin typeface="Arial"/>
            </a:endParaRPr>
          </a:p>
        </p:txBody>
      </p:sp>
      <p:pic>
        <p:nvPicPr>
          <p:cNvPr id="51" name="Picture 69"/>
          <p:cNvPicPr/>
          <p:nvPr/>
        </p:nvPicPr>
        <p:blipFill>
          <a:blip r:embed="rId1"/>
          <a:stretch/>
        </p:blipFill>
        <p:spPr>
          <a:xfrm>
            <a:off x="1385640" y="1555560"/>
            <a:ext cx="7308360" cy="4110840"/>
          </a:xfrm>
          <a:prstGeom prst="rect">
            <a:avLst/>
          </a:prstGeom>
          <a:noFill/>
          <a:ln w="0">
            <a:noFill/>
          </a:ln>
        </p:spPr>
      </p:pic>
      <p:pic>
        <p:nvPicPr>
          <p:cNvPr id="52" name=""/>
          <p:cNvPicPr/>
          <p:nvPr/>
        </p:nvPicPr>
        <p:blipFill>
          <a:blip r:embed="rId2"/>
          <a:stretch/>
        </p:blipFill>
        <p:spPr>
          <a:xfrm>
            <a:off x="36000" y="5202720"/>
            <a:ext cx="1288800" cy="432000"/>
          </a:xfrm>
          <a:prstGeom prst="rect">
            <a:avLst/>
          </a:prstGeom>
          <a:noFill/>
          <a:ln w="0">
            <a:noFill/>
          </a:ln>
        </p:spPr>
      </p:pic>
      <p:pic>
        <p:nvPicPr>
          <p:cNvPr id="53" name=""/>
          <p:cNvPicPr/>
          <p:nvPr/>
        </p:nvPicPr>
        <p:blipFill>
          <a:blip r:embed="rId3"/>
          <a:stretch/>
        </p:blipFill>
        <p:spPr>
          <a:xfrm>
            <a:off x="9313920" y="5202720"/>
            <a:ext cx="730800" cy="43200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 name=""/>
          <p:cNvPicPr/>
          <p:nvPr/>
        </p:nvPicPr>
        <p:blipFill>
          <a:blip r:embed="rId1"/>
          <a:stretch/>
        </p:blipFill>
        <p:spPr>
          <a:xfrm>
            <a:off x="793800" y="-7560"/>
            <a:ext cx="8498880" cy="5670360"/>
          </a:xfrm>
          <a:prstGeom prst="rect">
            <a:avLst/>
          </a:prstGeom>
          <a:noFill/>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 name=""/>
          <p:cNvPicPr/>
          <p:nvPr/>
        </p:nvPicPr>
        <p:blipFill>
          <a:blip r:embed="rId1"/>
          <a:stretch/>
        </p:blipFill>
        <p:spPr>
          <a:xfrm>
            <a:off x="795600" y="-7560"/>
            <a:ext cx="8494920" cy="567036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180720" y="36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2. Why the Humber region</a:t>
            </a:r>
            <a:endParaRPr lang="en-GB" sz="3200" b="0" u="none" strike="noStrike">
              <a:solidFill>
                <a:srgbClr val="000000"/>
              </a:solidFill>
              <a:effectLst/>
              <a:uFillTx/>
              <a:latin typeface="Arial"/>
            </a:endParaRPr>
          </a:p>
        </p:txBody>
      </p:sp>
      <p:pic>
        <p:nvPicPr>
          <p:cNvPr id="74" name=""/>
          <p:cNvPicPr/>
          <p:nvPr/>
        </p:nvPicPr>
        <p:blipFill>
          <a:blip r:embed="rId1"/>
          <a:stretch/>
        </p:blipFill>
        <p:spPr>
          <a:xfrm>
            <a:off x="1170360" y="522720"/>
            <a:ext cx="7740000" cy="5148000"/>
          </a:xfrm>
          <a:prstGeom prst="rect">
            <a:avLst/>
          </a:prstGeom>
          <a:noFill/>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 name="PlaceHolder 15"/>
          <p:cNvSpPr/>
          <p:nvPr/>
        </p:nvSpPr>
        <p:spPr>
          <a:xfrm>
            <a:off x="135360" y="792000"/>
            <a:ext cx="9800280" cy="3292200"/>
          </a:xfrm>
          <a:prstGeom prst="rect">
            <a:avLst/>
          </a:prstGeom>
          <a:noFill/>
          <a:ln w="0">
            <a:noFill/>
          </a:ln>
        </p:spPr>
        <p:style>
          <a:lnRef idx="0"/>
          <a:fillRef idx="0"/>
          <a:effectRef idx="0"/>
          <a:fontRef idx="minor"/>
        </p:style>
        <p:txBody>
          <a:bodyPr lIns="0" tIns="0" rIns="0" bIns="0" anchor="t">
            <a:spAutoFit/>
          </a:bodyPr>
          <a:p>
            <a:pPr marL="216000" indent="-216000" defTabSz="914400">
              <a:lnSpc>
                <a:spcPct val="100000"/>
              </a:lnSpc>
              <a:buClr>
                <a:srgbClr val="000000"/>
              </a:buClr>
              <a:buSzPct val="45000"/>
              <a:buFont typeface="Wingdings" charset="2"/>
              <a:buChar char=""/>
            </a:pPr>
            <a:r>
              <a:rPr lang="en-GB" sz="2400" b="1" u="none" strike="noStrike">
                <a:solidFill>
                  <a:srgbClr val="000000"/>
                </a:solidFill>
                <a:effectLst/>
                <a:uFillTx/>
                <a:latin typeface="Arial"/>
                <a:ea typeface="Microsoft YaHei"/>
              </a:rPr>
              <a:t>The problem</a:t>
            </a:r>
            <a:r>
              <a:rPr lang="en-GB" sz="2400" b="0" u="none" strike="noStrike">
                <a:solidFill>
                  <a:srgbClr val="000000"/>
                </a:solidFill>
                <a:effectLst/>
                <a:uFillTx/>
                <a:latin typeface="Arial"/>
                <a:ea typeface="Microsoft YaHei"/>
              </a:rPr>
              <a:t>: the need to achieve Net Zero, with the Humber region emitting more CO</a:t>
            </a:r>
            <a:r>
              <a:rPr lang="en-GB" sz="2400" b="0" u="none" strike="noStrike" baseline="-8000">
                <a:solidFill>
                  <a:srgbClr val="000000"/>
                </a:solidFill>
                <a:effectLst/>
                <a:uFillTx/>
                <a:latin typeface="Arial"/>
                <a:ea typeface="Microsoft YaHei"/>
              </a:rPr>
              <a:t>2</a:t>
            </a:r>
            <a:r>
              <a:rPr lang="en-GB" sz="2400" b="0" u="none" strike="noStrike">
                <a:solidFill>
                  <a:srgbClr val="000000"/>
                </a:solidFill>
                <a:effectLst/>
                <a:uFillTx/>
                <a:latin typeface="Arial"/>
                <a:ea typeface="Microsoft YaHei"/>
              </a:rPr>
              <a:t> than any other UK industrial cluster</a:t>
            </a:r>
            <a:endParaRPr lang="en-GB" sz="2400" b="0" u="none" strike="noStrike">
              <a:solidFill>
                <a:srgbClr val="000000"/>
              </a:solidFill>
              <a:effectLst/>
              <a:uFillTx/>
              <a:latin typeface="Arial"/>
            </a:endParaRPr>
          </a:p>
          <a:p>
            <a:pPr marL="216000" indent="-216000" defTabSz="914400">
              <a:lnSpc>
                <a:spcPct val="100000"/>
              </a:lnSpc>
              <a:buClr>
                <a:srgbClr val="000000"/>
              </a:buClr>
              <a:buSzPct val="45000"/>
              <a:buFont typeface="Wingdings" charset="2"/>
              <a:buChar char=""/>
            </a:pPr>
            <a:r>
              <a:rPr lang="en-GB" sz="2400" b="1" u="none" strike="noStrike">
                <a:solidFill>
                  <a:srgbClr val="000000"/>
                </a:solidFill>
                <a:effectLst/>
                <a:uFillTx/>
                <a:latin typeface="Arial"/>
                <a:ea typeface="Microsoft YaHei"/>
              </a:rPr>
              <a:t>The opportunity</a:t>
            </a:r>
            <a:r>
              <a:rPr lang="en-GB" sz="2400" b="0" u="none" strike="noStrike">
                <a:solidFill>
                  <a:srgbClr val="000000"/>
                </a:solidFill>
                <a:effectLst/>
                <a:uFillTx/>
                <a:latin typeface="Arial"/>
                <a:ea typeface="Microsoft YaHei"/>
              </a:rPr>
              <a:t>: deep sedimentary basins beneath East Yorkshire and Northern Lincolnshire contain vast, untapped thermal energy</a:t>
            </a:r>
            <a:endParaRPr lang="en-GB" sz="2400" b="0" u="none" strike="noStrike">
              <a:solidFill>
                <a:srgbClr val="000000"/>
              </a:solidFill>
              <a:effectLst/>
              <a:uFillTx/>
              <a:latin typeface="Arial"/>
            </a:endParaRPr>
          </a:p>
          <a:p>
            <a:pPr marL="216000" indent="-216000" defTabSz="914400">
              <a:lnSpc>
                <a:spcPct val="100000"/>
              </a:lnSpc>
              <a:buClr>
                <a:srgbClr val="000000"/>
              </a:buClr>
              <a:buSzPct val="45000"/>
              <a:buFont typeface="Wingdings" charset="2"/>
              <a:buChar char=""/>
            </a:pPr>
            <a:r>
              <a:rPr lang="en-GB" sz="2400" b="1" u="none" strike="noStrike">
                <a:solidFill>
                  <a:srgbClr val="000000"/>
                </a:solidFill>
                <a:effectLst/>
                <a:uFillTx/>
                <a:latin typeface="Arial"/>
                <a:ea typeface="Microsoft YaHei"/>
              </a:rPr>
              <a:t>The advantages</a:t>
            </a:r>
            <a:r>
              <a:rPr lang="en-GB" sz="2400" b="0" u="none" strike="noStrike">
                <a:solidFill>
                  <a:srgbClr val="000000"/>
                </a:solidFill>
                <a:effectLst/>
                <a:uFillTx/>
                <a:latin typeface="Arial"/>
                <a:ea typeface="Microsoft YaHei"/>
              </a:rPr>
              <a:t> of geothermal:</a:t>
            </a:r>
            <a:endParaRPr lang="en-GB" sz="2400" b="0" u="none" strike="noStrike">
              <a:solidFill>
                <a:srgbClr val="000000"/>
              </a:solidFill>
              <a:effectLst/>
              <a:uFillTx/>
              <a:latin typeface="Arial"/>
            </a:endParaRPr>
          </a:p>
          <a:p>
            <a:pPr marL="432000" lvl="1" indent="-216000" defTabSz="914400">
              <a:lnSpc>
                <a:spcPct val="100000"/>
              </a:lnSpc>
              <a:buClr>
                <a:srgbClr val="000000"/>
              </a:buClr>
              <a:buSzPct val="45000"/>
              <a:buFont typeface="Symbol" charset="2"/>
              <a:buChar char=""/>
            </a:pPr>
            <a:r>
              <a:rPr lang="en-GB" sz="2400" b="0" i="1" u="none" strike="noStrike">
                <a:solidFill>
                  <a:srgbClr val="000000"/>
                </a:solidFill>
                <a:effectLst/>
                <a:uFillTx/>
                <a:latin typeface="Arial"/>
                <a:ea typeface="Microsoft YaHei"/>
              </a:rPr>
              <a:t>Baseload</a:t>
            </a:r>
            <a:r>
              <a:rPr lang="en-GB" sz="2400" b="0" u="none" strike="noStrike">
                <a:solidFill>
                  <a:srgbClr val="000000"/>
                </a:solidFill>
                <a:effectLst/>
                <a:uFillTx/>
                <a:latin typeface="Arial"/>
                <a:ea typeface="Microsoft YaHei"/>
              </a:rPr>
              <a:t>: 24/7 energy, unlike intermittent wind/solar</a:t>
            </a:r>
            <a:endParaRPr lang="en-GB" sz="2400" b="0" u="none" strike="noStrike">
              <a:solidFill>
                <a:srgbClr val="000000"/>
              </a:solidFill>
              <a:effectLst/>
              <a:uFillTx/>
              <a:latin typeface="Arial"/>
            </a:endParaRPr>
          </a:p>
          <a:p>
            <a:pPr marL="432000" lvl="1" indent="-216000" defTabSz="914400">
              <a:lnSpc>
                <a:spcPct val="100000"/>
              </a:lnSpc>
              <a:buClr>
                <a:srgbClr val="000000"/>
              </a:buClr>
              <a:buSzPct val="45000"/>
              <a:buFont typeface="Symbol" charset="2"/>
              <a:buChar char=""/>
            </a:pPr>
            <a:r>
              <a:rPr lang="en-GB" sz="2400" b="0" i="1" u="none" strike="noStrike">
                <a:solidFill>
                  <a:srgbClr val="000000"/>
                </a:solidFill>
                <a:effectLst/>
                <a:uFillTx/>
                <a:latin typeface="Arial"/>
                <a:ea typeface="Microsoft YaHei"/>
              </a:rPr>
              <a:t>Local</a:t>
            </a:r>
            <a:r>
              <a:rPr lang="en-GB" sz="2400" b="0" u="none" strike="noStrike">
                <a:solidFill>
                  <a:srgbClr val="000000"/>
                </a:solidFill>
                <a:effectLst/>
                <a:uFillTx/>
                <a:latin typeface="Arial"/>
                <a:ea typeface="Microsoft YaHei"/>
              </a:rPr>
              <a:t>: energy produced and consumed within the region</a:t>
            </a:r>
            <a:endParaRPr lang="en-GB" sz="2400" b="0" u="none" strike="noStrike">
              <a:solidFill>
                <a:srgbClr val="000000"/>
              </a:solidFill>
              <a:effectLst/>
              <a:uFillTx/>
              <a:latin typeface="Arial"/>
            </a:endParaRPr>
          </a:p>
          <a:p>
            <a:pPr marL="432000" lvl="1" indent="-216000" defTabSz="914400">
              <a:lnSpc>
                <a:spcPct val="100000"/>
              </a:lnSpc>
              <a:buClr>
                <a:srgbClr val="000000"/>
              </a:buClr>
              <a:buSzPct val="45000"/>
              <a:buFont typeface="Symbol" charset="2"/>
              <a:buChar char=""/>
            </a:pPr>
            <a:r>
              <a:rPr lang="en-GB" sz="2400" b="0" i="1" u="none" strike="noStrike">
                <a:solidFill>
                  <a:srgbClr val="000000"/>
                </a:solidFill>
                <a:effectLst/>
                <a:uFillTx/>
                <a:latin typeface="Arial"/>
                <a:ea typeface="Microsoft YaHei"/>
              </a:rPr>
              <a:t>Versatile</a:t>
            </a:r>
            <a:r>
              <a:rPr lang="en-GB" sz="2400" b="0" u="none" strike="noStrike">
                <a:solidFill>
                  <a:srgbClr val="000000"/>
                </a:solidFill>
                <a:effectLst/>
                <a:uFillTx/>
                <a:latin typeface="Arial"/>
                <a:ea typeface="Microsoft YaHei"/>
              </a:rPr>
              <a:t>: suitable for industrial processes, hospitals and district heating</a:t>
            </a:r>
            <a:endParaRPr lang="en-GB" sz="2400" b="0" u="none" strike="noStrike">
              <a:solidFill>
                <a:srgbClr val="000000"/>
              </a:solidFill>
              <a:effectLst/>
              <a:uFillTx/>
              <a:latin typeface="Arial"/>
            </a:endParaRPr>
          </a:p>
        </p:txBody>
      </p:sp>
      <p:sp>
        <p:nvSpPr>
          <p:cNvPr id="76" name="PlaceHolder 1"/>
          <p:cNvSpPr>
            <a:spLocks noGrp="1"/>
          </p:cNvSpPr>
          <p:nvPr>
            <p:ph type="title"/>
          </p:nvPr>
        </p:nvSpPr>
        <p:spPr>
          <a:xfrm>
            <a:off x="180720" y="36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2. Why the Humber region</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type="subTitle"/>
          </p:nvPr>
        </p:nvSpPr>
        <p:spPr>
          <a:xfrm>
            <a:off x="135360" y="792000"/>
            <a:ext cx="9800280" cy="3285000"/>
          </a:xfrm>
          <a:prstGeom prst="rect">
            <a:avLst/>
          </a:prstGeom>
          <a:noFill/>
          <a:ln w="0">
            <a:noFill/>
          </a:ln>
        </p:spPr>
        <p:txBody>
          <a:bodyPr lIns="0" tIns="0" rIns="0" bIns="0" anchor="t">
            <a:noAutofit/>
          </a:bodyPr>
          <a:p>
            <a:pPr indent="0" algn="l" defTabSz="914400">
              <a:lnSpc>
                <a:spcPct val="100000"/>
              </a:lnSpc>
              <a:spcBef>
                <a:spcPts val="1001"/>
              </a:spcBef>
              <a:buNone/>
            </a:pPr>
            <a:r>
              <a:rPr lang="en-GB" sz="2400" b="0" u="none" strike="noStrike">
                <a:solidFill>
                  <a:srgbClr val="000000"/>
                </a:solidFill>
                <a:effectLst/>
                <a:uFillTx/>
                <a:latin typeface="Arial"/>
                <a:ea typeface="Microsoft YaHei"/>
              </a:rPr>
              <a:t>Aims to provide information and develop methods that will help people (geoscientists, engineers, decision-makers, politicians and the public) understand issues, risks and opportunities. </a:t>
            </a:r>
            <a:r>
              <a:rPr lang="en-GB" sz="2400" b="0" u="none" strike="noStrike">
                <a:solidFill>
                  <a:srgbClr val="000000"/>
                </a:solidFill>
                <a:effectLst/>
                <a:uFillTx/>
                <a:latin typeface="Arial"/>
                <a:ea typeface="Microsoft YaHei"/>
              </a:rPr>
              <a:t>Work packages:</a:t>
            </a:r>
            <a:endParaRPr lang="en-GB" sz="2400" b="0" u="none" strike="noStrike">
              <a:solidFill>
                <a:srgbClr val="000000"/>
              </a:solidFill>
              <a:effectLst/>
              <a:uFillTx/>
              <a:latin typeface="Arial"/>
            </a:endParaRPr>
          </a:p>
          <a:p>
            <a:pPr indent="0" algn="l" defTabSz="914400">
              <a:lnSpc>
                <a:spcPct val="100000"/>
              </a:lnSpc>
              <a:spcBef>
                <a:spcPts val="1001"/>
              </a:spcBef>
              <a:buNone/>
              <a:tabLst>
                <a:tab pos="0" algn="l"/>
              </a:tabLst>
            </a:pPr>
            <a:endParaRPr lang="en-GB" sz="2400" b="0" u="none" strike="noStrike">
              <a:solidFill>
                <a:srgbClr val="000000"/>
              </a:solidFill>
              <a:effectLst/>
              <a:uFillTx/>
              <a:latin typeface="Arial"/>
            </a:endParaRPr>
          </a:p>
          <a:p>
            <a:pPr marL="216000" indent="-216000" algn="l" defTabSz="914400">
              <a:lnSpc>
                <a:spcPct val="100000"/>
              </a:lnSpc>
              <a:spcBef>
                <a:spcPts val="1001"/>
              </a:spcBef>
              <a:buClr>
                <a:srgbClr val="000000"/>
              </a:buClr>
              <a:buSzPct val="45000"/>
              <a:buFont typeface="Wingdings" charset="2"/>
              <a:buChar char=""/>
              <a:tabLst>
                <a:tab pos="0" algn="l"/>
              </a:tabLst>
            </a:pPr>
            <a:r>
              <a:rPr lang="en-GB" sz="2400" b="0" u="none" strike="noStrike">
                <a:solidFill>
                  <a:srgbClr val="000000"/>
                </a:solidFill>
                <a:effectLst/>
                <a:uFillTx/>
                <a:latin typeface="Arial"/>
                <a:ea typeface="Microsoft YaHei"/>
              </a:rPr>
              <a:t>WP1. Determine and de-risk the geothermal potential</a:t>
            </a:r>
            <a:endParaRPr lang="en-GB" sz="2400" b="0" u="none" strike="noStrike">
              <a:solidFill>
                <a:srgbClr val="000000"/>
              </a:solidFill>
              <a:effectLst/>
              <a:uFillTx/>
              <a:latin typeface="Arial"/>
            </a:endParaRPr>
          </a:p>
          <a:p>
            <a:pPr marL="216000" indent="-216000" algn="l" defTabSz="914400">
              <a:lnSpc>
                <a:spcPct val="100000"/>
              </a:lnSpc>
              <a:spcBef>
                <a:spcPts val="1001"/>
              </a:spcBef>
              <a:buClr>
                <a:srgbClr val="000000"/>
              </a:buClr>
              <a:buSzPct val="45000"/>
              <a:buFont typeface="Wingdings" charset="2"/>
              <a:buChar char=""/>
              <a:tabLst>
                <a:tab pos="0" algn="l"/>
              </a:tabLst>
            </a:pPr>
            <a:r>
              <a:rPr lang="en-GB" sz="2400" b="0" u="none" strike="noStrike">
                <a:solidFill>
                  <a:srgbClr val="000000"/>
                </a:solidFill>
                <a:effectLst/>
                <a:uFillTx/>
                <a:latin typeface="Arial"/>
                <a:ea typeface="Microsoft YaHei"/>
              </a:rPr>
              <a:t>WP2. Viability: work with councils, NHS, Port Authority, etc.</a:t>
            </a:r>
            <a:endParaRPr lang="en-GB" sz="2400" b="0" u="none" strike="noStrike">
              <a:solidFill>
                <a:srgbClr val="000000"/>
              </a:solidFill>
              <a:effectLst/>
              <a:uFillTx/>
              <a:latin typeface="Arial"/>
            </a:endParaRPr>
          </a:p>
          <a:p>
            <a:pPr marL="216000" indent="-216000" algn="l" defTabSz="914400">
              <a:lnSpc>
                <a:spcPct val="100000"/>
              </a:lnSpc>
              <a:spcBef>
                <a:spcPts val="1001"/>
              </a:spcBef>
              <a:buClr>
                <a:srgbClr val="000000"/>
              </a:buClr>
              <a:buSzPct val="45000"/>
              <a:buFont typeface="Wingdings" charset="2"/>
              <a:buChar char=""/>
              <a:tabLst>
                <a:tab pos="0" algn="l"/>
              </a:tabLst>
            </a:pPr>
            <a:r>
              <a:rPr lang="en-GB" sz="2400" b="0" u="none" strike="noStrike">
                <a:solidFill>
                  <a:srgbClr val="000000"/>
                </a:solidFill>
                <a:effectLst/>
                <a:uFillTx/>
                <a:latin typeface="Arial"/>
                <a:ea typeface="Microsoft YaHei"/>
              </a:rPr>
              <a:t>WP3. Engagement: build awareness, stakeholder mapping</a:t>
            </a:r>
            <a:endParaRPr lang="en-GB" sz="2400" b="0" u="none" strike="noStrike">
              <a:solidFill>
                <a:srgbClr val="000000"/>
              </a:solidFill>
              <a:effectLst/>
              <a:uFillTx/>
              <a:latin typeface="Arial"/>
            </a:endParaRPr>
          </a:p>
          <a:p>
            <a:pPr indent="0" algn="l" defTabSz="914400">
              <a:lnSpc>
                <a:spcPct val="100000"/>
              </a:lnSpc>
              <a:buNone/>
            </a:pPr>
            <a:endParaRPr lang="en-GB" sz="2400" b="0" u="none" strike="noStrike">
              <a:solidFill>
                <a:srgbClr val="000000"/>
              </a:solidFill>
              <a:effectLst/>
              <a:uFillTx/>
              <a:latin typeface="Arial"/>
            </a:endParaRPr>
          </a:p>
          <a:p>
            <a:pPr indent="0" algn="l" defTabSz="914400">
              <a:lnSpc>
                <a:spcPct val="100000"/>
              </a:lnSpc>
              <a:buNone/>
            </a:pPr>
            <a:r>
              <a:rPr lang="en-GB" sz="2400" b="0" u="none" strike="noStrike">
                <a:solidFill>
                  <a:srgbClr val="000000"/>
                </a:solidFill>
                <a:effectLst/>
                <a:uFillTx/>
                <a:latin typeface="Arial"/>
                <a:ea typeface="Microsoft YaHei"/>
              </a:rPr>
              <a:t>Partners: Eden Geothermal and Consortium Drilling</a:t>
            </a:r>
            <a:endParaRPr lang="en-GB" sz="2400" b="0" u="none" strike="noStrike">
              <a:solidFill>
                <a:srgbClr val="000000"/>
              </a:solidFill>
              <a:effectLst/>
              <a:uFillTx/>
              <a:latin typeface="Arial"/>
            </a:endParaRPr>
          </a:p>
        </p:txBody>
      </p:sp>
      <p:grpSp>
        <p:nvGrpSpPr>
          <p:cNvPr id="78" name="Group 74"/>
          <p:cNvGrpSpPr/>
          <p:nvPr/>
        </p:nvGrpSpPr>
        <p:grpSpPr>
          <a:xfrm>
            <a:off x="72000" y="2087640"/>
            <a:ext cx="7519320" cy="800280"/>
            <a:chOff x="72000" y="2087640"/>
            <a:chExt cx="7519320" cy="800280"/>
          </a:xfrm>
        </p:grpSpPr>
        <p:sp>
          <p:nvSpPr>
            <p:cNvPr id="79" name="Rectangle 75"/>
            <p:cNvSpPr/>
            <p:nvPr/>
          </p:nvSpPr>
          <p:spPr>
            <a:xfrm>
              <a:off x="72000" y="2532600"/>
              <a:ext cx="7519320" cy="355320"/>
            </a:xfrm>
            <a:prstGeom prst="rect">
              <a:avLst/>
            </a:prstGeom>
            <a:noFill/>
            <a:ln w="36000">
              <a:solidFill>
                <a:srgbClr val="FF4000"/>
              </a:solidFill>
              <a:round/>
            </a:ln>
          </p:spPr>
          <p:style>
            <a:lnRef idx="0"/>
            <a:fillRef idx="0"/>
            <a:effectRef idx="0"/>
            <a:fontRef idx="minor"/>
          </p:style>
          <p:txBody>
            <a:bodyPr lIns="90000" tIns="45000" rIns="90000" bIns="45000" anchor="ctr">
              <a:noAutofit/>
            </a:bodyPr>
            <a:p>
              <a:endParaRPr lang="en-GB" sz="1800" b="0" u="none" strike="noStrike">
                <a:solidFill>
                  <a:srgbClr val="000000"/>
                </a:solidFill>
                <a:effectLst/>
                <a:uFillTx/>
                <a:latin typeface="Arial"/>
              </a:endParaRPr>
            </a:p>
          </p:txBody>
        </p:sp>
        <p:sp>
          <p:nvSpPr>
            <p:cNvPr id="80" name="Rectangle 76"/>
            <p:cNvSpPr/>
            <p:nvPr/>
          </p:nvSpPr>
          <p:spPr>
            <a:xfrm>
              <a:off x="1107000" y="2087640"/>
              <a:ext cx="5449680" cy="456120"/>
            </a:xfrm>
            <a:prstGeom prst="rect">
              <a:avLst/>
            </a:prstGeom>
            <a:noFill/>
            <a:ln w="36000">
              <a:noFill/>
            </a:ln>
          </p:spPr>
          <p:style>
            <a:lnRef idx="0"/>
            <a:fillRef idx="0"/>
            <a:effectRef idx="0"/>
            <a:fontRef idx="minor"/>
          </p:style>
          <p:txBody>
            <a:bodyPr lIns="90000" tIns="45000" rIns="90000" bIns="45000" anchor="t">
              <a:spAutoFit/>
            </a:bodyPr>
            <a:p>
              <a:pPr defTabSz="914400">
                <a:lnSpc>
                  <a:spcPct val="100000"/>
                </a:lnSpc>
              </a:pPr>
              <a:r>
                <a:rPr lang="en-GB" sz="2400" b="0" u="none" strike="noStrike">
                  <a:solidFill>
                    <a:srgbClr val="FF4000"/>
                  </a:solidFill>
                  <a:effectLst/>
                  <a:uFillTx/>
                  <a:latin typeface="Arial"/>
                  <a:ea typeface="DejaVu Sans"/>
                </a:rPr>
                <a:t>Focus of this presentation</a:t>
              </a:r>
              <a:endParaRPr lang="en-GB" sz="2400" b="0" u="none" strike="noStrike">
                <a:solidFill>
                  <a:srgbClr val="000000"/>
                </a:solidFill>
                <a:effectLst/>
                <a:uFillTx/>
                <a:latin typeface="Arial"/>
              </a:endParaRPr>
            </a:p>
          </p:txBody>
        </p:sp>
      </p:grpSp>
      <p:sp>
        <p:nvSpPr>
          <p:cNvPr id="81" name="PlaceHolder 2"/>
          <p:cNvSpPr>
            <a:spLocks noGrp="1"/>
          </p:cNvSpPr>
          <p:nvPr>
            <p:ph type="title"/>
          </p:nvPr>
        </p:nvSpPr>
        <p:spPr>
          <a:xfrm>
            <a:off x="180720" y="36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3. The HuGE project</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subTitle"/>
          </p:nvPr>
        </p:nvSpPr>
        <p:spPr>
          <a:xfrm>
            <a:off x="135360" y="792000"/>
            <a:ext cx="9800280" cy="3285000"/>
          </a:xfrm>
          <a:prstGeom prst="rect">
            <a:avLst/>
          </a:prstGeom>
          <a:noFill/>
          <a:ln w="0">
            <a:noFill/>
          </a:ln>
        </p:spPr>
        <p:txBody>
          <a:bodyPr lIns="0" tIns="0" rIns="0" bIns="0" anchor="t">
            <a:noAutofit/>
          </a:bodyPr>
          <a:p>
            <a:pPr marL="228600" indent="-228600" algn="l" defTabSz="914400">
              <a:lnSpc>
                <a:spcPct val="100000"/>
              </a:lnSpc>
              <a:spcBef>
                <a:spcPts val="1001"/>
              </a:spcBef>
              <a:buClr>
                <a:srgbClr val="000000"/>
              </a:buClr>
              <a:buFont typeface="Arial"/>
              <a:buChar char="•"/>
            </a:pPr>
            <a:r>
              <a:rPr lang="en-GB" sz="2400" b="0" u="none" strike="noStrike">
                <a:solidFill>
                  <a:srgbClr val="000000"/>
                </a:solidFill>
                <a:effectLst/>
                <a:uFillTx/>
                <a:latin typeface="Arial"/>
                <a:ea typeface="Microsoft YaHei"/>
              </a:rPr>
              <a:t>Qualitative assessment of potential reservoirs</a:t>
            </a:r>
            <a:endParaRPr lang="en-GB" sz="2400" b="0" u="none" strike="noStrike">
              <a:solidFill>
                <a:srgbClr val="000000"/>
              </a:solidFill>
              <a:effectLst/>
              <a:uFillTx/>
              <a:latin typeface="Arial"/>
            </a:endParaRPr>
          </a:p>
          <a:p>
            <a:pPr marL="228600" indent="-228600" algn="l" defTabSz="914400">
              <a:lnSpc>
                <a:spcPct val="100000"/>
              </a:lnSpc>
              <a:spcBef>
                <a:spcPts val="1001"/>
              </a:spcBef>
              <a:buClr>
                <a:srgbClr val="000000"/>
              </a:buClr>
              <a:buFont typeface="Arial"/>
              <a:buChar char="•"/>
            </a:pPr>
            <a:r>
              <a:rPr lang="en-GB" sz="2400" b="0" u="none" strike="noStrike">
                <a:solidFill>
                  <a:srgbClr val="000000"/>
                </a:solidFill>
                <a:effectLst/>
                <a:uFillTx/>
                <a:latin typeface="Arial"/>
                <a:ea typeface="Microsoft YaHei"/>
              </a:rPr>
              <a:t>Geothermal favourability mapping</a:t>
            </a:r>
            <a:endParaRPr lang="en-GB" sz="2400" b="0" u="none" strike="noStrike">
              <a:solidFill>
                <a:srgbClr val="000000"/>
              </a:solidFill>
              <a:effectLst/>
              <a:uFillTx/>
              <a:latin typeface="Arial"/>
            </a:endParaRPr>
          </a:p>
          <a:p>
            <a:pPr marL="228600" indent="-228600" algn="l" defTabSz="914400">
              <a:lnSpc>
                <a:spcPct val="100000"/>
              </a:lnSpc>
              <a:spcBef>
                <a:spcPts val="1001"/>
              </a:spcBef>
              <a:buClr>
                <a:srgbClr val="000000"/>
              </a:buClr>
              <a:buFont typeface="Arial"/>
              <a:buChar char="•"/>
            </a:pPr>
            <a:r>
              <a:rPr lang="en-GB" sz="2400" b="0" u="none" strike="noStrike">
                <a:solidFill>
                  <a:srgbClr val="000000"/>
                </a:solidFill>
                <a:effectLst/>
                <a:uFillTx/>
                <a:latin typeface="Arial"/>
                <a:ea typeface="Microsoft YaHei"/>
              </a:rPr>
              <a:t>Simple modelling of economic and environmental impact</a:t>
            </a:r>
            <a:endParaRPr lang="en-GB" sz="2400" b="0" u="none" strike="noStrike">
              <a:solidFill>
                <a:srgbClr val="000000"/>
              </a:solidFill>
              <a:effectLst/>
              <a:uFillTx/>
              <a:latin typeface="Arial"/>
            </a:endParaRPr>
          </a:p>
        </p:txBody>
      </p:sp>
      <p:sp>
        <p:nvSpPr>
          <p:cNvPr id="83" name="PlaceHolder 2"/>
          <p:cNvSpPr>
            <a:spLocks noGrp="1"/>
          </p:cNvSpPr>
          <p:nvPr>
            <p:ph type="title"/>
          </p:nvPr>
        </p:nvSpPr>
        <p:spPr>
          <a:xfrm>
            <a:off x="180720" y="36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0" u="none" strike="noStrike">
                <a:solidFill>
                  <a:srgbClr val="000000"/>
                </a:solidFill>
                <a:effectLst/>
                <a:uFillTx/>
                <a:latin typeface="Arial"/>
                <a:ea typeface="DejaVu Sans"/>
              </a:rPr>
              <a:t>Components of the HuGE project discussed here</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12"/>
          <p:cNvSpPr/>
          <p:nvPr/>
        </p:nvSpPr>
        <p:spPr>
          <a:xfrm>
            <a:off x="135360" y="792000"/>
            <a:ext cx="9800280" cy="4023720"/>
          </a:xfrm>
          <a:prstGeom prst="rect">
            <a:avLst/>
          </a:prstGeom>
          <a:noFill/>
          <a:ln w="0">
            <a:noFill/>
          </a:ln>
        </p:spPr>
        <p:style>
          <a:lnRef idx="0"/>
          <a:fillRef idx="0"/>
          <a:effectRef idx="0"/>
          <a:fontRef idx="minor"/>
        </p:style>
        <p:txBody>
          <a:bodyPr lIns="0" tIns="0" rIns="0" bIns="0" anchor="t">
            <a:spAutoFit/>
          </a:bodyPr>
          <a:p>
            <a:pPr marL="216000" indent="-216000" defTabSz="914400">
              <a:lnSpc>
                <a:spcPct val="100000"/>
              </a:lnSpc>
              <a:buClr>
                <a:srgbClr val="000000"/>
              </a:buClr>
              <a:buFont typeface="Symbol" charset="2"/>
              <a:buChar char=""/>
            </a:pPr>
            <a:r>
              <a:rPr lang="en-GB" sz="2400" b="0" i="1" u="none" strike="noStrike">
                <a:solidFill>
                  <a:srgbClr val="000000"/>
                </a:solidFill>
                <a:effectLst/>
                <a:uFillTx/>
                <a:latin typeface="Arial"/>
                <a:ea typeface="Microsoft YaHei"/>
              </a:rPr>
              <a:t>The heat source</a:t>
            </a:r>
            <a:r>
              <a:rPr lang="en-GB" sz="2400" b="0" u="none" strike="noStrike">
                <a:solidFill>
                  <a:srgbClr val="000000"/>
                </a:solidFill>
                <a:effectLst/>
                <a:uFillTx/>
                <a:latin typeface="Arial"/>
                <a:ea typeface="Microsoft YaHei"/>
              </a:rPr>
              <a:t>: the Earth gets hotter by about 30°C for every kilometre we go down. In the Humber region, if we drill 2 km deep, the water is naturally at ~ 60°C</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i="1" u="none" strike="noStrike">
                <a:solidFill>
                  <a:srgbClr val="000000"/>
                </a:solidFill>
                <a:effectLst/>
                <a:uFillTx/>
                <a:latin typeface="Arial"/>
                <a:ea typeface="Microsoft YaHei"/>
              </a:rPr>
              <a:t>The reservoir</a:t>
            </a:r>
            <a:r>
              <a:rPr lang="en-GB" sz="2400" b="0" u="none" strike="noStrike">
                <a:solidFill>
                  <a:srgbClr val="000000"/>
                </a:solidFill>
                <a:effectLst/>
                <a:uFillTx/>
                <a:latin typeface="Arial"/>
                <a:ea typeface="Microsoft YaHei"/>
              </a:rPr>
              <a:t>: we look for rocks with open pores (like the Sherwood Sandstone), where the pores are filled with warm water</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i="1" u="none" strike="noStrike">
                <a:solidFill>
                  <a:srgbClr val="000000"/>
                </a:solidFill>
                <a:effectLst/>
                <a:uFillTx/>
                <a:latin typeface="Arial"/>
                <a:ea typeface="Microsoft YaHei"/>
              </a:rPr>
              <a:t>Permeability</a:t>
            </a:r>
            <a:r>
              <a:rPr lang="en-GB" sz="2400" b="0" u="none" strike="noStrike">
                <a:solidFill>
                  <a:srgbClr val="000000"/>
                </a:solidFill>
                <a:effectLst/>
                <a:uFillTx/>
                <a:latin typeface="Arial"/>
                <a:ea typeface="Microsoft YaHei"/>
              </a:rPr>
              <a:t>: the water has to be able to move. We look for rocks where these holes are connected so we can pump the water up to the surface</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i="1" u="none" strike="noStrike">
                <a:solidFill>
                  <a:srgbClr val="000000"/>
                </a:solidFill>
                <a:effectLst/>
                <a:uFillTx/>
                <a:latin typeface="Arial"/>
                <a:ea typeface="Microsoft YaHei"/>
              </a:rPr>
              <a:t>Extracting heat</a:t>
            </a:r>
            <a:r>
              <a:rPr lang="en-GB" sz="2400" b="0" u="none" strike="noStrike">
                <a:solidFill>
                  <a:srgbClr val="000000"/>
                </a:solidFill>
                <a:effectLst/>
                <a:uFillTx/>
                <a:latin typeface="Arial"/>
                <a:ea typeface="Microsoft YaHei"/>
              </a:rPr>
              <a:t>: we bring the hot water up, extract the heat using a heat exchanger or heat pump, and then reinject the cooled water back down to be reheated by the Earth. It’s a circular loop</a:t>
            </a:r>
            <a:endParaRPr lang="en-GB" sz="2400" b="0" u="none" strike="noStrike">
              <a:solidFill>
                <a:srgbClr val="000000"/>
              </a:solidFill>
              <a:effectLst/>
              <a:uFillTx/>
              <a:latin typeface="Arial"/>
            </a:endParaRPr>
          </a:p>
        </p:txBody>
      </p:sp>
      <p:sp>
        <p:nvSpPr>
          <p:cNvPr id="85" name="PlaceHolder 1"/>
          <p:cNvSpPr>
            <a:spLocks noGrp="1"/>
          </p:cNvSpPr>
          <p:nvPr>
            <p:ph type="title"/>
          </p:nvPr>
        </p:nvSpPr>
        <p:spPr>
          <a:xfrm>
            <a:off x="180720" y="36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4. Geology</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 name=""/>
          <p:cNvPicPr/>
          <p:nvPr/>
        </p:nvPicPr>
        <p:blipFill>
          <a:blip r:embed="rId1"/>
          <a:stretch/>
        </p:blipFill>
        <p:spPr>
          <a:xfrm>
            <a:off x="1260360" y="360"/>
            <a:ext cx="755928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
          <p:cNvPicPr/>
          <p:nvPr/>
        </p:nvPicPr>
        <p:blipFill>
          <a:blip r:embed="rId1"/>
          <a:stretch/>
        </p:blipFill>
        <p:spPr>
          <a:xfrm>
            <a:off x="360" y="360"/>
            <a:ext cx="10080360" cy="5670000"/>
          </a:xfrm>
          <a:prstGeom prst="rect">
            <a:avLst/>
          </a:prstGeom>
          <a:noFill/>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 name=""/>
          <p:cNvPicPr/>
          <p:nvPr/>
        </p:nvPicPr>
        <p:blipFill>
          <a:blip r:embed="rId1"/>
          <a:stretch/>
        </p:blipFill>
        <p:spPr>
          <a:xfrm>
            <a:off x="1260360" y="360"/>
            <a:ext cx="755928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 name="Picture 102"/>
          <p:cNvPicPr/>
          <p:nvPr/>
        </p:nvPicPr>
        <p:blipFill>
          <a:blip r:embed="rId1"/>
          <a:stretch/>
        </p:blipFill>
        <p:spPr>
          <a:xfrm>
            <a:off x="2813040" y="1080"/>
            <a:ext cx="4471560" cy="5665320"/>
          </a:xfrm>
          <a:prstGeom prst="rect">
            <a:avLst/>
          </a:prstGeom>
          <a:noFill/>
          <a:ln w="0">
            <a:noFill/>
          </a:ln>
        </p:spPr>
      </p:pic>
      <p:sp>
        <p:nvSpPr>
          <p:cNvPr id="55" name="Rectangle 103"/>
          <p:cNvSpPr/>
          <p:nvPr/>
        </p:nvSpPr>
        <p:spPr>
          <a:xfrm>
            <a:off x="7164360" y="0"/>
            <a:ext cx="3055320" cy="106596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200" b="0" u="none" strike="noStrike">
                <a:solidFill>
                  <a:srgbClr val="000000"/>
                </a:solidFill>
                <a:effectLst/>
                <a:uFillTx/>
                <a:latin typeface="Arial"/>
                <a:ea typeface="DejaVu Sans"/>
              </a:rPr>
              <a:t>Favourability map</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23"/>
          <p:cNvSpPr/>
          <p:nvPr/>
        </p:nvSpPr>
        <p:spPr>
          <a:xfrm>
            <a:off x="1033560" y="0"/>
            <a:ext cx="8013600" cy="488520"/>
          </a:xfrm>
          <a:prstGeom prst="rect">
            <a:avLst/>
          </a:prstGeom>
          <a:noFill/>
          <a:ln w="0">
            <a:noFill/>
          </a:ln>
        </p:spPr>
        <p:style>
          <a:lnRef idx="0"/>
          <a:fillRef idx="0"/>
          <a:effectRef idx="0"/>
          <a:fontRef idx="minor"/>
        </p:style>
        <p:txBody>
          <a:bodyPr lIns="0" tIns="0" rIns="0" bIns="0" anchor="ctr">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Why the Sherwood Sandstone</a:t>
            </a:r>
            <a:endParaRPr lang="en-GB" sz="3200" b="0" u="none" strike="noStrike">
              <a:solidFill>
                <a:srgbClr val="000000"/>
              </a:solidFill>
              <a:effectLst/>
              <a:uFillTx/>
              <a:latin typeface="Arial"/>
            </a:endParaRPr>
          </a:p>
        </p:txBody>
      </p:sp>
      <p:pic>
        <p:nvPicPr>
          <p:cNvPr id="90" name=""/>
          <p:cNvPicPr/>
          <p:nvPr/>
        </p:nvPicPr>
        <p:blipFill>
          <a:blip r:embed="rId1"/>
          <a:stretch/>
        </p:blipFill>
        <p:spPr>
          <a:xfrm>
            <a:off x="212760" y="558720"/>
            <a:ext cx="9655200" cy="5112000"/>
          </a:xfrm>
          <a:prstGeom prst="rect">
            <a:avLst/>
          </a:prstGeom>
          <a:noFill/>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laceHolder 32"/>
          <p:cNvSpPr/>
          <p:nvPr/>
        </p:nvSpPr>
        <p:spPr>
          <a:xfrm>
            <a:off x="1033560" y="0"/>
            <a:ext cx="8013600" cy="488520"/>
          </a:xfrm>
          <a:prstGeom prst="rect">
            <a:avLst/>
          </a:prstGeom>
          <a:noFill/>
          <a:ln w="0">
            <a:noFill/>
          </a:ln>
        </p:spPr>
        <p:style>
          <a:lnRef idx="0"/>
          <a:fillRef idx="0"/>
          <a:effectRef idx="0"/>
          <a:fontRef idx="minor"/>
        </p:style>
        <p:txBody>
          <a:bodyPr lIns="0" tIns="0" rIns="0" bIns="0" anchor="ctr">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Why the Sherwood Sandstone</a:t>
            </a:r>
            <a:endParaRPr lang="en-GB" sz="3200" b="0" u="none" strike="noStrike">
              <a:solidFill>
                <a:srgbClr val="000000"/>
              </a:solidFill>
              <a:effectLst/>
              <a:uFillTx/>
              <a:latin typeface="Arial"/>
            </a:endParaRPr>
          </a:p>
        </p:txBody>
      </p:sp>
      <p:sp>
        <p:nvSpPr>
          <p:cNvPr id="92" name="PlaceHolder 35"/>
          <p:cNvSpPr/>
          <p:nvPr/>
        </p:nvSpPr>
        <p:spPr>
          <a:xfrm>
            <a:off x="135720" y="792360"/>
            <a:ext cx="9800280" cy="256068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GB" sz="2400" b="0" u="none" strike="noStrike">
                <a:solidFill>
                  <a:srgbClr val="000000"/>
                </a:solidFill>
                <a:effectLst/>
                <a:uFillTx/>
                <a:latin typeface="Arial"/>
                <a:ea typeface="Microsoft YaHei"/>
              </a:rPr>
              <a:t>The Sherwood Sandstone is ranked highest because:</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Usable temperature</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Good reservoir quality with a good seal above</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Simple to drill</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Low environmental impact</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Good quality data and high certainty</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Low risk</a:t>
            </a:r>
            <a:endParaRPr lang="en-GB" sz="2400" b="0" u="none" strike="noStrike">
              <a:solidFill>
                <a:srgbClr val="000000"/>
              </a:solidFill>
              <a:effectLst/>
              <a:uFillTx/>
              <a:latin typeface="Arial"/>
            </a:endParaRPr>
          </a:p>
        </p:txBody>
      </p:sp>
      <p:graphicFrame>
        <p:nvGraphicFramePr>
          <p:cNvPr id="93" name=""/>
          <p:cNvGraphicFramePr/>
          <p:nvPr/>
        </p:nvGraphicFramePr>
        <p:xfrm>
          <a:off x="6125040" y="2677680"/>
          <a:ext cx="3883680" cy="2921040"/>
        </p:xfrm>
        <a:graphic>
          <a:graphicData uri="http://schemas.openxmlformats.org/drawingml/2006/table">
            <a:tbl>
              <a:tblPr/>
              <a:tblGrid>
                <a:gridCol w="2018520"/>
                <a:gridCol w="1865520"/>
              </a:tblGrid>
              <a:tr h="216000">
                <a:tc>
                  <a:txBody>
                    <a:bodyPr lIns="36000" tIns="36000" rIns="36000" bIns="36000" anchor="t">
                      <a:noAutofit/>
                    </a:bodyPr>
                    <a:p>
                      <a:r>
                        <a:rPr lang="en-GB" sz="1400" b="1" u="none" strike="noStrike">
                          <a:solidFill>
                            <a:srgbClr val="000000"/>
                          </a:solidFill>
                          <a:effectLst/>
                          <a:uFillTx/>
                          <a:latin typeface="Arial"/>
                          <a:ea typeface="Arial"/>
                        </a:rPr>
                        <a:t>Potential unit</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400" b="1" u="none" strike="noStrike">
                          <a:solidFill>
                            <a:srgbClr val="000000"/>
                          </a:solidFill>
                          <a:effectLst/>
                          <a:uFillTx/>
                          <a:latin typeface="Arial"/>
                          <a:ea typeface="Arial"/>
                        </a:rPr>
                        <a:t>Overall favourability</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uFillTx/>
                          <a:latin typeface="Arial"/>
                          <a:ea typeface="Arial"/>
                        </a:rPr>
                        <a:t>Superficial deposits</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uFillTx/>
                          <a:latin typeface="Arial"/>
                          <a:ea typeface="Arial"/>
                        </a:rPr>
                        <a:t>65</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uFillTx/>
                          <a:latin typeface="Arial"/>
                          <a:ea typeface="Arial"/>
                        </a:rPr>
                        <a:t>Chalk</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uFillTx/>
                          <a:latin typeface="Arial"/>
                          <a:ea typeface="Arial"/>
                        </a:rPr>
                        <a:t>73</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uFillTx/>
                          <a:latin typeface="Arial"/>
                          <a:ea typeface="Arial"/>
                        </a:rPr>
                        <a:t>Jurassic</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uFillTx/>
                          <a:latin typeface="Arial"/>
                          <a:ea typeface="Arial"/>
                        </a:rPr>
                        <a:t>64</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highlight>
                            <a:srgbClr val="E8F2A1"/>
                          </a:highlight>
                          <a:uFillTx/>
                          <a:latin typeface="Arial"/>
                          <a:ea typeface="Arial"/>
                        </a:rPr>
                        <a:t>Sherwood Sandstone</a:t>
                      </a:r>
                      <a:endParaRPr lang="en-GB" sz="1400" b="0" u="none" strike="noStrike">
                        <a:solidFill>
                          <a:srgbClr val="000000"/>
                        </a:solidFill>
                        <a:effectLst/>
                        <a:highlight>
                          <a:srgbClr val="E8F2A1"/>
                        </a:highligh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highlight>
                            <a:srgbClr val="E8F2A1"/>
                          </a:highlight>
                          <a:uFillTx/>
                          <a:latin typeface="Arial"/>
                          <a:ea typeface="Arial"/>
                        </a:rPr>
                        <a:t>81</a:t>
                      </a:r>
                      <a:endParaRPr lang="en-GB" sz="1400" b="0" u="none" strike="noStrike">
                        <a:solidFill>
                          <a:srgbClr val="000000"/>
                        </a:solidFill>
                        <a:effectLst/>
                        <a:highlight>
                          <a:srgbClr val="E8F2A1"/>
                        </a:highligh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uFillTx/>
                          <a:latin typeface="Arial"/>
                          <a:ea typeface="Arial"/>
                        </a:rPr>
                        <a:t>Permian</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uFillTx/>
                          <a:latin typeface="Arial"/>
                          <a:ea typeface="Arial"/>
                        </a:rPr>
                        <a:t>59</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uFillTx/>
                          <a:latin typeface="Arial"/>
                          <a:ea typeface="Arial"/>
                        </a:rPr>
                        <a:t>Coal Measures</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uFillTx/>
                          <a:latin typeface="Arial"/>
                          <a:ea typeface="Arial"/>
                        </a:rPr>
                        <a:t>55</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uFillTx/>
                          <a:latin typeface="Arial"/>
                          <a:ea typeface="Arial"/>
                        </a:rPr>
                        <a:t>Millstone Grit</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uFillTx/>
                          <a:latin typeface="Arial"/>
                          <a:ea typeface="Arial"/>
                        </a:rPr>
                        <a:t>47</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uFillTx/>
                          <a:latin typeface="Arial"/>
                          <a:ea typeface="Arial"/>
                        </a:rPr>
                        <a:t>Carboniferous Limestone</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uFillTx/>
                          <a:latin typeface="Arial"/>
                          <a:ea typeface="Arial"/>
                        </a:rPr>
                        <a:t>47</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400" b="0" u="none" strike="noStrike">
                          <a:solidFill>
                            <a:srgbClr val="000000"/>
                          </a:solidFill>
                          <a:effectLst/>
                          <a:uFillTx/>
                          <a:latin typeface="Arial"/>
                          <a:ea typeface="Arial"/>
                        </a:rPr>
                        <a:t>Pre-Carboniferous rocks</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400" b="0" u="none" strike="noStrike">
                          <a:solidFill>
                            <a:srgbClr val="000000"/>
                          </a:solidFill>
                          <a:effectLst/>
                          <a:uFillTx/>
                          <a:latin typeface="Arial"/>
                          <a:ea typeface="Arial"/>
                        </a:rPr>
                        <a:t>38</a:t>
                      </a:r>
                      <a:endParaRPr lang="en-GB" sz="14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Picture 63"/>
          <p:cNvPicPr/>
          <p:nvPr/>
        </p:nvPicPr>
        <p:blipFill>
          <a:blip r:embed="rId1"/>
          <a:stretch/>
        </p:blipFill>
        <p:spPr>
          <a:xfrm>
            <a:off x="97560" y="-7200"/>
            <a:ext cx="9879840" cy="5658480"/>
          </a:xfrm>
          <a:prstGeom prst="rect">
            <a:avLst/>
          </a:prstGeom>
          <a:noFill/>
          <a:ln w="0">
            <a:noFill/>
          </a:ln>
        </p:spPr>
      </p:pic>
      <p:sp>
        <p:nvSpPr>
          <p:cNvPr id="95" name="Rectangle 64"/>
          <p:cNvSpPr/>
          <p:nvPr/>
        </p:nvSpPr>
        <p:spPr>
          <a:xfrm>
            <a:off x="1827360" y="2736000"/>
            <a:ext cx="1349280" cy="913320"/>
          </a:xfrm>
          <a:prstGeom prst="rect">
            <a:avLst/>
          </a:prstGeom>
          <a:noFill/>
          <a:ln w="0">
            <a:noFill/>
          </a:ln>
        </p:spPr>
        <p:style>
          <a:lnRef idx="0"/>
          <a:fillRef idx="0"/>
          <a:effectRef idx="0"/>
          <a:fontRef idx="minor"/>
        </p:style>
        <p:txBody>
          <a:bodyPr wrap="none" lIns="90000" tIns="45000" rIns="90000" bIns="45000" anchor="t">
            <a:spAutoFit/>
          </a:bodyPr>
          <a:p>
            <a:pPr defTabSz="914400">
              <a:lnSpc>
                <a:spcPct val="100000"/>
              </a:lnSpc>
            </a:pPr>
            <a:r>
              <a:rPr lang="en-GB" sz="1800" b="0" u="none" strike="noStrike">
                <a:solidFill>
                  <a:srgbClr val="000000"/>
                </a:solidFill>
                <a:effectLst/>
                <a:uFillTx/>
                <a:latin typeface="Arial"/>
                <a:ea typeface="DejaVu Sans"/>
              </a:rPr>
              <a:t>Scunthorpe</a:t>
            </a:r>
            <a:endParaRPr lang="en-GB" sz="1800" b="0" u="none" strike="noStrike">
              <a:solidFill>
                <a:srgbClr val="000000"/>
              </a:solidFill>
              <a:effectLst/>
              <a:uFillTx/>
              <a:latin typeface="Arial"/>
            </a:endParaRPr>
          </a:p>
          <a:p>
            <a:pPr defTabSz="914400">
              <a:lnSpc>
                <a:spcPct val="100000"/>
              </a:lnSpc>
            </a:pPr>
            <a:r>
              <a:rPr lang="en-GB" sz="1800" b="0" u="none" strike="noStrike">
                <a:solidFill>
                  <a:srgbClr val="000000"/>
                </a:solidFill>
                <a:effectLst/>
                <a:uFillTx/>
                <a:latin typeface="Arial"/>
                <a:ea typeface="DejaVu Sans"/>
              </a:rPr>
              <a:t>General</a:t>
            </a:r>
            <a:endParaRPr lang="en-GB" sz="1800" b="0" u="none" strike="noStrike">
              <a:solidFill>
                <a:srgbClr val="000000"/>
              </a:solidFill>
              <a:effectLst/>
              <a:uFillTx/>
              <a:latin typeface="Arial"/>
            </a:endParaRPr>
          </a:p>
          <a:p>
            <a:pPr defTabSz="914400">
              <a:lnSpc>
                <a:spcPct val="100000"/>
              </a:lnSpc>
            </a:pPr>
            <a:r>
              <a:rPr lang="en-GB" sz="1800" b="0" u="none" strike="noStrike">
                <a:solidFill>
                  <a:srgbClr val="000000"/>
                </a:solidFill>
                <a:effectLst/>
                <a:uFillTx/>
                <a:latin typeface="Arial"/>
                <a:ea typeface="DejaVu Sans"/>
              </a:rPr>
              <a:t>Hospital</a:t>
            </a:r>
            <a:endParaRPr lang="en-GB" sz="1800" b="0" u="none" strike="noStrike">
              <a:solidFill>
                <a:srgbClr val="000000"/>
              </a:solidFill>
              <a:effectLst/>
              <a:uFillTx/>
              <a:latin typeface="Arial"/>
            </a:endParaRPr>
          </a:p>
        </p:txBody>
      </p:sp>
      <p:grpSp>
        <p:nvGrpSpPr>
          <p:cNvPr id="96" name="Group 67"/>
          <p:cNvGrpSpPr/>
          <p:nvPr/>
        </p:nvGrpSpPr>
        <p:grpSpPr>
          <a:xfrm>
            <a:off x="4551840" y="1260000"/>
            <a:ext cx="1696320" cy="4129560"/>
            <a:chOff x="4551840" y="1260000"/>
            <a:chExt cx="1696320" cy="4129560"/>
          </a:xfrm>
        </p:grpSpPr>
        <p:sp>
          <p:nvSpPr>
            <p:cNvPr id="97" name="Arrow: Down 68"/>
            <p:cNvSpPr/>
            <p:nvPr/>
          </p:nvSpPr>
          <p:spPr>
            <a:xfrm>
              <a:off x="4551840" y="1260000"/>
              <a:ext cx="349560" cy="4129560"/>
            </a:xfrm>
            <a:prstGeom prst="downArrow">
              <a:avLst>
                <a:gd name="adj1" fmla="val 50000"/>
                <a:gd name="adj2" fmla="val 287500"/>
              </a:avLst>
            </a:prstGeom>
            <a:solidFill>
              <a:srgbClr val="FF4000"/>
            </a:solidFill>
            <a:ln w="18000">
              <a:solidFill>
                <a:srgbClr val="FFFF00"/>
              </a:solidFill>
              <a:round/>
            </a:ln>
          </p:spPr>
          <p:style>
            <a:lnRef idx="0"/>
            <a:fillRef idx="0"/>
            <a:effectRef idx="0"/>
            <a:fontRef idx="minor"/>
          </p:style>
          <p:txBody>
            <a:bodyPr lIns="99000" tIns="54000" rIns="99000" bIns="54000" anchor="ctr">
              <a:noAutofit/>
            </a:bodyPr>
            <a:p>
              <a:endParaRPr lang="en-GB" sz="1800" b="0" u="none" strike="noStrike">
                <a:solidFill>
                  <a:srgbClr val="FFFFFF"/>
                </a:solidFill>
                <a:effectLst/>
                <a:uFillTx/>
                <a:latin typeface="Arial"/>
              </a:endParaRPr>
            </a:p>
          </p:txBody>
        </p:sp>
        <p:sp>
          <p:nvSpPr>
            <p:cNvPr id="98" name="Rectangle 69"/>
            <p:cNvSpPr/>
            <p:nvPr/>
          </p:nvSpPr>
          <p:spPr>
            <a:xfrm>
              <a:off x="4911840" y="2700000"/>
              <a:ext cx="1336320" cy="913320"/>
            </a:xfrm>
            <a:prstGeom prst="rect">
              <a:avLst/>
            </a:prstGeom>
            <a:solidFill>
              <a:srgbClr val="FFFF00"/>
            </a:solidFill>
            <a:ln w="0">
              <a:noFill/>
            </a:ln>
          </p:spPr>
          <p:style>
            <a:lnRef idx="0"/>
            <a:fillRef idx="0"/>
            <a:effectRef idx="0"/>
            <a:fontRef idx="minor"/>
          </p:style>
          <p:txBody>
            <a:bodyPr wrap="none" lIns="90000" tIns="45000" rIns="90000" bIns="45000" anchor="t">
              <a:spAutoFit/>
            </a:bodyPr>
            <a:p>
              <a:pPr defTabSz="914400">
                <a:lnSpc>
                  <a:spcPct val="100000"/>
                </a:lnSpc>
              </a:pPr>
              <a:r>
                <a:rPr lang="en-GB" sz="1800" b="0" u="none" strike="noStrike">
                  <a:solidFill>
                    <a:srgbClr val="FF4000"/>
                  </a:solidFill>
                  <a:effectLst/>
                  <a:highlight>
                    <a:srgbClr val="FFFF00"/>
                  </a:highlight>
                  <a:uFillTx/>
                  <a:latin typeface="Arial"/>
                  <a:ea typeface="DejaVu Sans"/>
                </a:rPr>
                <a:t>Uncertainty</a:t>
              </a:r>
              <a:endParaRPr lang="en-GB" sz="1800" b="0" u="none" strike="noStrike">
                <a:solidFill>
                  <a:srgbClr val="000000"/>
                </a:solidFill>
                <a:effectLst/>
                <a:uFillTx/>
                <a:latin typeface="Arial"/>
              </a:endParaRPr>
            </a:p>
            <a:p>
              <a:pPr defTabSz="914400">
                <a:lnSpc>
                  <a:spcPct val="100000"/>
                </a:lnSpc>
              </a:pPr>
              <a:r>
                <a:rPr lang="en-GB" sz="1800" b="0" u="none" strike="noStrike">
                  <a:solidFill>
                    <a:srgbClr val="FF4000"/>
                  </a:solidFill>
                  <a:effectLst/>
                  <a:highlight>
                    <a:srgbClr val="FFFF00"/>
                  </a:highlight>
                  <a:uFillTx/>
                  <a:latin typeface="Arial"/>
                  <a:ea typeface="DejaVu Sans"/>
                </a:rPr>
                <a:t>increases</a:t>
              </a:r>
              <a:endParaRPr lang="en-GB" sz="1800" b="0" u="none" strike="noStrike">
                <a:solidFill>
                  <a:srgbClr val="000000"/>
                </a:solidFill>
                <a:effectLst/>
                <a:uFillTx/>
                <a:latin typeface="Arial"/>
              </a:endParaRPr>
            </a:p>
            <a:p>
              <a:pPr defTabSz="914400">
                <a:lnSpc>
                  <a:spcPct val="100000"/>
                </a:lnSpc>
              </a:pPr>
              <a:r>
                <a:rPr lang="en-GB" sz="1800" b="0" u="none" strike="noStrike">
                  <a:solidFill>
                    <a:srgbClr val="FF4000"/>
                  </a:solidFill>
                  <a:effectLst/>
                  <a:highlight>
                    <a:srgbClr val="FFFF00"/>
                  </a:highlight>
                  <a:uFillTx/>
                  <a:latin typeface="Arial"/>
                  <a:ea typeface="DejaVu Sans"/>
                </a:rPr>
                <a:t>with depth</a:t>
              </a:r>
              <a:endParaRPr lang="en-GB" sz="1800" b="0" u="none" strike="noStrike">
                <a:solidFill>
                  <a:srgbClr val="000000"/>
                </a:solidFill>
                <a:effectLst/>
                <a:uFillTx/>
                <a:latin typeface="Arial"/>
              </a:endParaRPr>
            </a:p>
          </p:txBody>
        </p:sp>
      </p:gr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95">
                                            <p:txEl>
                                              <p:pRg st="1" end="1"/>
                                            </p:txEl>
                                          </p:spTgt>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9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9" name=""/>
          <p:cNvPicPr/>
          <p:nvPr/>
        </p:nvPicPr>
        <p:blipFill>
          <a:blip r:embed="rId1"/>
          <a:stretch/>
        </p:blipFill>
        <p:spPr>
          <a:xfrm>
            <a:off x="360" y="1537920"/>
            <a:ext cx="10077480" cy="2592000"/>
          </a:xfrm>
          <a:prstGeom prst="rect">
            <a:avLst/>
          </a:prstGeom>
          <a:noFill/>
          <a:ln w="0">
            <a:noFill/>
          </a:ln>
        </p:spPr>
      </p:pic>
      <p:sp>
        <p:nvSpPr>
          <p:cNvPr id="100" name=""/>
          <p:cNvSpPr/>
          <p:nvPr/>
        </p:nvSpPr>
        <p:spPr>
          <a:xfrm>
            <a:off x="3451680" y="3271680"/>
            <a:ext cx="1257120" cy="357120"/>
          </a:xfrm>
          <a:prstGeom prst="rect">
            <a:avLst/>
          </a:prstGeom>
          <a:noFill/>
          <a:ln w="0">
            <a:noFill/>
          </a:ln>
        </p:spPr>
        <p:style>
          <a:lnRef idx="0"/>
          <a:fillRef idx="0"/>
          <a:effectRef idx="0"/>
          <a:fontRef idx="minor"/>
        </p:style>
        <p:txBody>
          <a:bodyPr lIns="90000" tIns="45000" rIns="90000" bIns="45000" anchor="t">
            <a:noAutofit/>
          </a:bodyPr>
          <a:p>
            <a:pPr>
              <a:lnSpc>
                <a:spcPct val="100000"/>
              </a:lnSpc>
            </a:pPr>
            <a:r>
              <a:rPr lang="en-GB" sz="1800" b="0" u="none" strike="noStrike">
                <a:solidFill>
                  <a:srgbClr val="000000"/>
                </a:solidFill>
                <a:effectLst/>
                <a:uFillTx/>
                <a:latin typeface="Arial"/>
                <a:ea typeface="DejaVu Sans"/>
              </a:rPr>
              <a:t>Salt</a:t>
            </a:r>
            <a:endParaRPr lang="en-GB" sz="1800" b="0" u="none" strike="noStrike">
              <a:solidFill>
                <a:srgbClr val="000000"/>
              </a:solidFill>
              <a:effectLst/>
              <a:uFillTx/>
              <a:latin typeface="Arial"/>
            </a:endParaRPr>
          </a:p>
        </p:txBody>
      </p:sp>
      <p:sp>
        <p:nvSpPr>
          <p:cNvPr id="101" name=""/>
          <p:cNvSpPr/>
          <p:nvPr/>
        </p:nvSpPr>
        <p:spPr>
          <a:xfrm>
            <a:off x="3451680" y="2921760"/>
            <a:ext cx="2697120" cy="855360"/>
          </a:xfrm>
          <a:prstGeom prst="rect">
            <a:avLst/>
          </a:prstGeom>
          <a:noFill/>
          <a:ln w="0">
            <a:noFill/>
          </a:ln>
        </p:spPr>
        <p:style>
          <a:lnRef idx="0"/>
          <a:fillRef idx="0"/>
          <a:effectRef idx="0"/>
          <a:fontRef idx="minor"/>
        </p:style>
        <p:txBody>
          <a:bodyPr lIns="90000" tIns="45000" rIns="90000" bIns="45000" anchor="t">
            <a:noAutofit/>
          </a:bodyPr>
          <a:p>
            <a:pPr>
              <a:lnSpc>
                <a:spcPct val="100000"/>
              </a:lnSpc>
            </a:pPr>
            <a:r>
              <a:rPr lang="en-GB" sz="1800" b="0" u="none" strike="noStrike">
                <a:solidFill>
                  <a:srgbClr val="000000"/>
                </a:solidFill>
                <a:effectLst/>
                <a:uFillTx/>
                <a:latin typeface="Arial"/>
                <a:ea typeface="DejaVu Sans"/>
              </a:rPr>
              <a:t>Sherwood Sandstone</a:t>
            </a:r>
            <a:endParaRPr lang="en-GB" sz="1800" b="0" u="none" strike="noStrike">
              <a:solidFill>
                <a:srgbClr val="000000"/>
              </a:solidFill>
              <a:effectLst/>
              <a:uFillTx/>
              <a:latin typeface="Arial"/>
            </a:endParaRPr>
          </a:p>
        </p:txBody>
      </p:sp>
      <p:sp>
        <p:nvSpPr>
          <p:cNvPr id="102" name=""/>
          <p:cNvSpPr/>
          <p:nvPr/>
        </p:nvSpPr>
        <p:spPr>
          <a:xfrm>
            <a:off x="7578720" y="433800"/>
            <a:ext cx="2337120" cy="1257120"/>
          </a:xfrm>
          <a:prstGeom prst="rect">
            <a:avLst/>
          </a:prstGeom>
          <a:noFill/>
          <a:ln w="0">
            <a:noFill/>
          </a:ln>
        </p:spPr>
        <p:style>
          <a:lnRef idx="0"/>
          <a:fillRef idx="0"/>
          <a:effectRef idx="0"/>
          <a:fontRef idx="minor"/>
        </p:style>
        <p:txBody>
          <a:bodyPr lIns="90000" tIns="45000" rIns="90000" bIns="45000" anchor="t">
            <a:noAutofit/>
          </a:bodyPr>
          <a:p>
            <a:pPr>
              <a:lnSpc>
                <a:spcPct val="100000"/>
              </a:lnSpc>
            </a:pPr>
            <a:r>
              <a:rPr lang="en-GB" sz="1800" b="0" u="none" strike="noStrike">
                <a:solidFill>
                  <a:srgbClr val="000000"/>
                </a:solidFill>
                <a:effectLst/>
                <a:uFillTx/>
                <a:latin typeface="Arial"/>
                <a:ea typeface="DejaVu Sans"/>
              </a:rPr>
              <a:t>Cleethorpes-1 well</a:t>
            </a:r>
            <a:endParaRPr lang="en-GB" sz="1800" b="0" u="none" strike="noStrike">
              <a:solidFill>
                <a:srgbClr val="000000"/>
              </a:solidFill>
              <a:effectLst/>
              <a:uFillTx/>
              <a:latin typeface="Arial"/>
            </a:endParaRPr>
          </a:p>
          <a:p>
            <a:pPr>
              <a:lnSpc>
                <a:spcPct val="100000"/>
              </a:lnSpc>
            </a:pPr>
            <a:r>
              <a:rPr lang="en-GB" sz="1800" b="0" u="none" strike="noStrike">
                <a:solidFill>
                  <a:srgbClr val="000000"/>
                </a:solidFill>
                <a:effectLst/>
                <a:uFillTx/>
                <a:latin typeface="Arial"/>
                <a:ea typeface="Arial"/>
              </a:rPr>
              <a:t>~ 50°C</a:t>
            </a:r>
            <a:endParaRPr lang="en-GB" sz="1800" b="0" u="none" strike="noStrike">
              <a:solidFill>
                <a:srgbClr val="000000"/>
              </a:solidFill>
              <a:effectLst/>
              <a:uFillTx/>
              <a:latin typeface="Arial"/>
            </a:endParaRPr>
          </a:p>
          <a:p>
            <a:pPr>
              <a:lnSpc>
                <a:spcPct val="100000"/>
              </a:lnSpc>
            </a:pPr>
            <a:r>
              <a:rPr lang="en-GB" sz="1800" b="0" u="none" strike="noStrike">
                <a:solidFill>
                  <a:srgbClr val="000000"/>
                </a:solidFill>
                <a:effectLst/>
                <a:uFillTx/>
                <a:latin typeface="Arial"/>
                <a:ea typeface="Arial"/>
              </a:rPr>
              <a:t>1000-1500 m depth</a:t>
            </a:r>
            <a:endParaRPr lang="en-GB" sz="1800" b="0" u="none" strike="noStrike">
              <a:solidFill>
                <a:srgbClr val="000000"/>
              </a:solidFill>
              <a:effectLst/>
              <a:uFillTx/>
              <a:latin typeface="Arial"/>
            </a:endParaRPr>
          </a:p>
          <a:p>
            <a:pPr>
              <a:lnSpc>
                <a:spcPct val="100000"/>
              </a:lnSpc>
            </a:pPr>
            <a:r>
              <a:rPr lang="en-GB" sz="1800" b="0" u="none" strike="noStrike">
                <a:solidFill>
                  <a:srgbClr val="000000"/>
                </a:solidFill>
                <a:effectLst/>
                <a:uFillTx/>
                <a:latin typeface="Arial"/>
                <a:ea typeface="Arial"/>
              </a:rPr>
              <a:t>Flow ~ 20 l/sec</a:t>
            </a:r>
            <a:endParaRPr lang="en-GB"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childTnLst>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0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0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 name="Picture 82"/>
          <p:cNvPicPr/>
          <p:nvPr/>
        </p:nvPicPr>
        <p:blipFill>
          <a:blip r:embed="rId1"/>
          <a:stretch/>
        </p:blipFill>
        <p:spPr>
          <a:xfrm>
            <a:off x="1974600" y="1800000"/>
            <a:ext cx="6131880" cy="3858480"/>
          </a:xfrm>
          <a:prstGeom prst="rect">
            <a:avLst/>
          </a:prstGeom>
          <a:noFill/>
          <a:ln w="0">
            <a:noFill/>
          </a:ln>
        </p:spPr>
      </p:pic>
      <p:sp>
        <p:nvSpPr>
          <p:cNvPr id="104" name="PlaceHolder 16"/>
          <p:cNvSpPr/>
          <p:nvPr/>
        </p:nvSpPr>
        <p:spPr>
          <a:xfrm>
            <a:off x="135360" y="576000"/>
            <a:ext cx="9800280" cy="1097640"/>
          </a:xfrm>
          <a:prstGeom prst="rect">
            <a:avLst/>
          </a:prstGeom>
          <a:noFill/>
          <a:ln w="0">
            <a:noFill/>
          </a:ln>
        </p:spPr>
        <p:style>
          <a:lnRef idx="0"/>
          <a:fillRef idx="0"/>
          <a:effectRef idx="0"/>
          <a:fontRef idx="minor"/>
        </p:style>
        <p:txBody>
          <a:bodyPr lIns="0" tIns="0" rIns="0" bIns="0" anchor="t">
            <a:spAutoFit/>
          </a:bodyPr>
          <a:p>
            <a:pPr marL="216000" indent="-216000" defTabSz="914400">
              <a:lnSpc>
                <a:spcPct val="100000"/>
              </a:lnSpc>
              <a:buClr>
                <a:srgbClr val="000000"/>
              </a:buClr>
              <a:buFont typeface="Symbol" charset="2"/>
              <a:buChar char=""/>
            </a:pPr>
            <a:r>
              <a:rPr lang="en-GB" sz="2400" b="0" i="1" u="none" strike="noStrike">
                <a:solidFill>
                  <a:srgbClr val="000000"/>
                </a:solidFill>
                <a:effectLst/>
                <a:uFillTx/>
                <a:latin typeface="Arial"/>
                <a:ea typeface="Microsoft YaHei"/>
              </a:rPr>
              <a:t>Data</a:t>
            </a:r>
            <a:r>
              <a:rPr lang="en-GB" sz="2400" b="0" u="none" strike="noStrike">
                <a:solidFill>
                  <a:srgbClr val="000000"/>
                </a:solidFill>
                <a:effectLst/>
                <a:uFillTx/>
                <a:latin typeface="Arial"/>
                <a:ea typeface="Microsoft YaHei"/>
              </a:rPr>
              <a:t>: public-domain (guided by AI)</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i="1" u="none" strike="noStrike">
                <a:solidFill>
                  <a:srgbClr val="000000"/>
                </a:solidFill>
                <a:effectLst/>
                <a:uFillTx/>
                <a:latin typeface="Arial"/>
                <a:ea typeface="Microsoft YaHei"/>
              </a:rPr>
              <a:t>Analysis and presentation</a:t>
            </a:r>
            <a:r>
              <a:rPr lang="en-GB" sz="2400" b="0" u="none" strike="noStrike">
                <a:solidFill>
                  <a:srgbClr val="000000"/>
                </a:solidFill>
                <a:effectLst/>
                <a:uFillTx/>
                <a:latin typeface="Arial"/>
                <a:ea typeface="Microsoft YaHei"/>
              </a:rPr>
              <a:t>: geospatial analysis (QGIS) of the region</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i="1" u="none" strike="noStrike">
                <a:solidFill>
                  <a:srgbClr val="000000"/>
                </a:solidFill>
                <a:effectLst/>
                <a:uFillTx/>
                <a:latin typeface="Arial"/>
                <a:ea typeface="Microsoft YaHei"/>
              </a:rPr>
              <a:t>Output</a:t>
            </a:r>
            <a:r>
              <a:rPr lang="en-GB" sz="2400" b="0" u="none" strike="noStrike">
                <a:solidFill>
                  <a:srgbClr val="000000"/>
                </a:solidFill>
                <a:effectLst/>
                <a:uFillTx/>
                <a:latin typeface="Arial"/>
                <a:ea typeface="Microsoft YaHei"/>
              </a:rPr>
              <a:t>: favourability assessment of the region and of specific sites</a:t>
            </a:r>
            <a:endParaRPr lang="en-GB" sz="2400" b="0" u="none" strike="noStrike">
              <a:solidFill>
                <a:srgbClr val="000000"/>
              </a:solidFill>
              <a:effectLst/>
              <a:uFillTx/>
              <a:latin typeface="Arial"/>
            </a:endParaRPr>
          </a:p>
        </p:txBody>
      </p:sp>
      <p:sp>
        <p:nvSpPr>
          <p:cNvPr id="105" name="PlaceHolder 1"/>
          <p:cNvSpPr>
            <a:spLocks noGrp="1"/>
          </p:cNvSpPr>
          <p:nvPr>
            <p:ph type="title"/>
          </p:nvPr>
        </p:nvSpPr>
        <p:spPr>
          <a:xfrm>
            <a:off x="180720" y="36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5. How to identify the best places</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1662480" y="0"/>
            <a:ext cx="6755760" cy="43200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0" u="none" strike="noStrike">
                <a:solidFill>
                  <a:srgbClr val="000000"/>
                </a:solidFill>
                <a:effectLst/>
                <a:uFillTx/>
                <a:latin typeface="Arial"/>
                <a:ea typeface="DejaVu Sans"/>
              </a:rPr>
              <a:t>Why Geographic Information System</a:t>
            </a:r>
            <a:endParaRPr lang="en-GB" sz="3200" b="0" u="none" strike="noStrike">
              <a:solidFill>
                <a:srgbClr val="000000"/>
              </a:solidFill>
              <a:effectLst/>
              <a:uFillTx/>
              <a:latin typeface="Arial"/>
            </a:endParaRPr>
          </a:p>
        </p:txBody>
      </p:sp>
      <p:sp>
        <p:nvSpPr>
          <p:cNvPr id="107" name="PlaceHolder 10"/>
          <p:cNvSpPr/>
          <p:nvPr/>
        </p:nvSpPr>
        <p:spPr>
          <a:xfrm>
            <a:off x="135360" y="756000"/>
            <a:ext cx="9800280" cy="4023720"/>
          </a:xfrm>
          <a:prstGeom prst="rect">
            <a:avLst/>
          </a:prstGeom>
          <a:noFill/>
          <a:ln w="0">
            <a:noFill/>
          </a:ln>
        </p:spPr>
        <p:style>
          <a:lnRef idx="0"/>
          <a:fillRef idx="0"/>
          <a:effectRef idx="0"/>
          <a:fontRef idx="minor"/>
        </p:style>
        <p:txBody>
          <a:bodyPr lIns="0" tIns="0" rIns="0" bIns="0" anchor="t">
            <a:spAutoFit/>
          </a:bodyPr>
          <a:p>
            <a:pPr marL="457200" indent="-457200" defTabSz="914400">
              <a:lnSpc>
                <a:spcPct val="100000"/>
              </a:lnSpc>
              <a:buClr>
                <a:srgbClr val="000000"/>
              </a:buClr>
              <a:buFont typeface="OpenSymbol"/>
              <a:buAutoNum type="arabicPeriod"/>
            </a:pPr>
            <a:r>
              <a:rPr lang="en-GB" sz="2400" b="1" u="none" strike="noStrike">
                <a:solidFill>
                  <a:srgbClr val="000000"/>
                </a:solidFill>
                <a:effectLst/>
                <a:uFillTx/>
                <a:latin typeface="Arial"/>
                <a:ea typeface="Microsoft YaHei"/>
              </a:rPr>
              <a:t>Integrates diverse datasets</a:t>
            </a:r>
            <a:r>
              <a:rPr lang="en-GB" sz="2400" b="0" u="none" strike="noStrike">
                <a:solidFill>
                  <a:srgbClr val="000000"/>
                </a:solidFill>
                <a:effectLst/>
                <a:uFillTx/>
                <a:latin typeface="Arial"/>
                <a:ea typeface="Microsoft YaHei"/>
              </a:rPr>
              <a:t> (geological, geophysical, environmental, infrastructure and socio-economic)</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1" u="none" strike="noStrike">
                <a:solidFill>
                  <a:srgbClr val="000000"/>
                </a:solidFill>
                <a:effectLst/>
                <a:uFillTx/>
                <a:latin typeface="Arial"/>
                <a:ea typeface="Microsoft YaHei"/>
              </a:rPr>
              <a:t>Transparent and reproducible</a:t>
            </a:r>
            <a:r>
              <a:rPr lang="en-GB" sz="2400" b="0" u="none" strike="noStrike">
                <a:solidFill>
                  <a:srgbClr val="000000"/>
                </a:solidFill>
                <a:effectLst/>
                <a:uFillTx/>
                <a:latin typeface="Arial"/>
                <a:ea typeface="Microsoft YaHei"/>
              </a:rPr>
              <a:t> (steps, assumptions and weightings are explicit and can be reviewed or modified)</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1" u="none" strike="noStrike">
                <a:solidFill>
                  <a:srgbClr val="000000"/>
                </a:solidFill>
                <a:effectLst/>
                <a:uFillTx/>
                <a:latin typeface="Arial"/>
                <a:ea typeface="Microsoft YaHei"/>
              </a:rPr>
              <a:t>Flexible multi-criteria analysis</a:t>
            </a:r>
            <a:r>
              <a:rPr lang="en-GB" sz="2400" b="0" u="none" strike="noStrike">
                <a:solidFill>
                  <a:srgbClr val="000000"/>
                </a:solidFill>
                <a:effectLst/>
                <a:uFillTx/>
                <a:latin typeface="Arial"/>
                <a:ea typeface="Microsoft YaHei"/>
              </a:rPr>
              <a:t> (different factors can be weighted and combined to explore alternative scenarios)</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1" u="none" strike="noStrike">
                <a:solidFill>
                  <a:srgbClr val="000000"/>
                </a:solidFill>
                <a:effectLst/>
                <a:uFillTx/>
                <a:latin typeface="Arial"/>
                <a:ea typeface="Microsoft YaHei"/>
              </a:rPr>
              <a:t>Visualisation</a:t>
            </a:r>
            <a:r>
              <a:rPr lang="en-GB" sz="2400" b="0" u="none" strike="noStrike">
                <a:solidFill>
                  <a:srgbClr val="000000"/>
                </a:solidFill>
                <a:effectLst/>
                <a:uFillTx/>
                <a:latin typeface="Arial"/>
                <a:ea typeface="Microsoft YaHei"/>
              </a:rPr>
              <a:t> (produces clear maps that communicate complex information to technical and non-technical audiences)</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1" u="none" strike="noStrike">
                <a:solidFill>
                  <a:srgbClr val="000000"/>
                </a:solidFill>
                <a:effectLst/>
                <a:uFillTx/>
                <a:latin typeface="Arial"/>
                <a:ea typeface="Microsoft YaHei"/>
              </a:rPr>
              <a:t>Easy to update</a:t>
            </a:r>
            <a:r>
              <a:rPr lang="en-GB" sz="2400" b="0" u="none" strike="noStrike">
                <a:solidFill>
                  <a:srgbClr val="000000"/>
                </a:solidFill>
                <a:effectLst/>
                <a:uFillTx/>
                <a:latin typeface="Arial"/>
                <a:ea typeface="Microsoft YaHei"/>
              </a:rPr>
              <a:t> (new datasets or revised interpretations can be incorporated)</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1" u="none" strike="noStrike">
                <a:solidFill>
                  <a:srgbClr val="3465A4"/>
                </a:solidFill>
                <a:effectLst/>
                <a:uFillTx/>
                <a:latin typeface="Arial"/>
                <a:ea typeface="Microsoft YaHei"/>
              </a:rPr>
              <a:t>QGIS is open-source </a:t>
            </a:r>
            <a:r>
              <a:rPr lang="en-GB" sz="2400" b="0" u="none" strike="noStrike">
                <a:solidFill>
                  <a:srgbClr val="3465A4"/>
                </a:solidFill>
                <a:effectLst/>
                <a:uFillTx/>
                <a:latin typeface="Arial"/>
                <a:ea typeface="Microsoft YaHei"/>
              </a:rPr>
              <a:t>(free and with extensive community support)</a:t>
            </a:r>
            <a:endParaRPr lang="en-GB" sz="24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Picture 89"/>
          <p:cNvPicPr/>
          <p:nvPr/>
        </p:nvPicPr>
        <p:blipFill>
          <a:blip r:embed="rId1"/>
          <a:stretch/>
        </p:blipFill>
        <p:spPr>
          <a:xfrm>
            <a:off x="979200" y="583920"/>
            <a:ext cx="8114760" cy="5078880"/>
          </a:xfrm>
          <a:prstGeom prst="rect">
            <a:avLst/>
          </a:prstGeom>
          <a:noFill/>
          <a:ln w="0">
            <a:noFill/>
          </a:ln>
        </p:spPr>
      </p:pic>
      <p:sp>
        <p:nvSpPr>
          <p:cNvPr id="109" name="PlaceHolder 14"/>
          <p:cNvSpPr/>
          <p:nvPr/>
        </p:nvSpPr>
        <p:spPr>
          <a:xfrm>
            <a:off x="947160" y="-720"/>
            <a:ext cx="8186400" cy="48852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Geothermal favourability mapping</a:t>
            </a:r>
            <a:endParaRPr lang="en-GB" sz="3200" b="0" u="none" strike="noStrike">
              <a:solidFill>
                <a:srgbClr val="000000"/>
              </a:solidFill>
              <a:effectLst/>
              <a:uFillTx/>
              <a:latin typeface="Arial"/>
            </a:endParaRPr>
          </a:p>
        </p:txBody>
      </p:sp>
      <p:grpSp>
        <p:nvGrpSpPr>
          <p:cNvPr id="110" name="Group 91"/>
          <p:cNvGrpSpPr/>
          <p:nvPr/>
        </p:nvGrpSpPr>
        <p:grpSpPr>
          <a:xfrm>
            <a:off x="712080" y="3240000"/>
            <a:ext cx="1768320" cy="2332440"/>
            <a:chOff x="712080" y="3240000"/>
            <a:chExt cx="1768320" cy="2332440"/>
          </a:xfrm>
        </p:grpSpPr>
        <p:sp>
          <p:nvSpPr>
            <p:cNvPr id="111" name="Rectangle 92"/>
            <p:cNvSpPr/>
            <p:nvPr/>
          </p:nvSpPr>
          <p:spPr>
            <a:xfrm>
              <a:off x="848520" y="3600000"/>
              <a:ext cx="1432440" cy="1972440"/>
            </a:xfrm>
            <a:prstGeom prst="rect">
              <a:avLst/>
            </a:prstGeom>
            <a:noFill/>
            <a:ln w="36000">
              <a:solidFill>
                <a:srgbClr val="FF0000"/>
              </a:solidFill>
              <a:round/>
            </a:ln>
          </p:spPr>
          <p:style>
            <a:lnRef idx="0"/>
            <a:fillRef idx="0"/>
            <a:effectRef idx="0"/>
            <a:fontRef idx="minor"/>
          </p:style>
          <p:txBody>
            <a:bodyPr lIns="90000" tIns="45000" rIns="90000" bIns="45000" anchor="ctr">
              <a:noAutofit/>
            </a:bodyPr>
            <a:p>
              <a:endParaRPr lang="en-GB" sz="1800" b="0" u="none" strike="noStrike">
                <a:solidFill>
                  <a:srgbClr val="000000"/>
                </a:solidFill>
                <a:effectLst/>
                <a:uFillTx/>
                <a:latin typeface="Arial"/>
              </a:endParaRPr>
            </a:p>
          </p:txBody>
        </p:sp>
        <p:sp>
          <p:nvSpPr>
            <p:cNvPr id="112" name="Rectangle 93"/>
            <p:cNvSpPr/>
            <p:nvPr/>
          </p:nvSpPr>
          <p:spPr>
            <a:xfrm>
              <a:off x="712080" y="3240000"/>
              <a:ext cx="1768320" cy="364680"/>
            </a:xfrm>
            <a:prstGeom prst="rect">
              <a:avLst/>
            </a:prstGeom>
            <a:noFill/>
            <a:ln w="36000">
              <a:noFill/>
            </a:ln>
          </p:spPr>
          <p:style>
            <a:lnRef idx="0"/>
            <a:fillRef idx="0"/>
            <a:effectRef idx="0"/>
            <a:fontRef idx="minor"/>
          </p:style>
          <p:txBody>
            <a:bodyPr wrap="none" lIns="90000" tIns="45000" rIns="90000" bIns="45000" anchor="t">
              <a:spAutoFit/>
            </a:bodyPr>
            <a:p>
              <a:pPr defTabSz="914400">
                <a:lnSpc>
                  <a:spcPct val="100000"/>
                </a:lnSpc>
              </a:pPr>
              <a:r>
                <a:rPr lang="en-GB" sz="1800" b="0" u="none" strike="noStrike">
                  <a:solidFill>
                    <a:srgbClr val="FF0000"/>
                  </a:solidFill>
                  <a:effectLst/>
                  <a:highlight>
                    <a:srgbClr val="FFFFFF"/>
                  </a:highlight>
                  <a:uFillTx/>
                  <a:latin typeface="Arial"/>
                  <a:ea typeface="DejaVu Sans"/>
                </a:rPr>
                <a:t>10 data classes</a:t>
              </a:r>
              <a:endParaRPr lang="en-GB" sz="1800" b="0" u="none" strike="noStrike">
                <a:solidFill>
                  <a:srgbClr val="000000"/>
                </a:solidFill>
                <a:effectLst/>
                <a:uFillTx/>
                <a:latin typeface="Arial"/>
              </a:endParaRPr>
            </a:p>
          </p:txBody>
        </p:sp>
      </p:grpSp>
      <p:sp>
        <p:nvSpPr>
          <p:cNvPr id="113" name=""/>
          <p:cNvSpPr/>
          <p:nvPr/>
        </p:nvSpPr>
        <p:spPr>
          <a:xfrm>
            <a:off x="6732000" y="3600000"/>
            <a:ext cx="828000" cy="343800"/>
          </a:xfrm>
          <a:prstGeom prst="rect">
            <a:avLst/>
          </a:prstGeom>
          <a:noFill/>
          <a:ln w="0">
            <a:noFill/>
          </a:ln>
        </p:spPr>
        <p:style>
          <a:lnRef idx="0"/>
          <a:fillRef idx="0"/>
          <a:effectRef idx="0"/>
          <a:fontRef idx="minor"/>
        </p:style>
        <p:txBody>
          <a:bodyPr lIns="90000" tIns="45000" rIns="90000" bIns="45000" anchor="t">
            <a:noAutofit/>
          </a:bodyPr>
          <a:p>
            <a:pPr>
              <a:lnSpc>
                <a:spcPct val="100000"/>
              </a:lnSpc>
            </a:pPr>
            <a:r>
              <a:rPr lang="en-GB" sz="1800" b="0" u="none" strike="noStrike">
                <a:solidFill>
                  <a:srgbClr val="000000"/>
                </a:solidFill>
                <a:effectLst/>
                <a:uFillTx/>
                <a:latin typeface="Arial"/>
                <a:ea typeface="DejaVu Sans"/>
              </a:rPr>
              <a:t>Hull</a:t>
            </a:r>
            <a:endParaRPr lang="en-GB"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childTnLst>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2964960" y="0"/>
            <a:ext cx="4150800" cy="43200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0" u="none" strike="noStrike">
                <a:solidFill>
                  <a:srgbClr val="000000"/>
                </a:solidFill>
                <a:effectLst/>
                <a:uFillTx/>
                <a:latin typeface="Arial"/>
                <a:ea typeface="DejaVu Sans"/>
              </a:rPr>
              <a:t>Steps</a:t>
            </a:r>
            <a:endParaRPr lang="en-GB" sz="3200" b="0" u="none" strike="noStrike">
              <a:solidFill>
                <a:srgbClr val="000000"/>
              </a:solidFill>
              <a:effectLst/>
              <a:uFillTx/>
              <a:latin typeface="Arial"/>
            </a:endParaRPr>
          </a:p>
        </p:txBody>
      </p:sp>
      <p:sp>
        <p:nvSpPr>
          <p:cNvPr id="115" name="PlaceHolder 6"/>
          <p:cNvSpPr/>
          <p:nvPr/>
        </p:nvSpPr>
        <p:spPr>
          <a:xfrm>
            <a:off x="135360" y="756000"/>
            <a:ext cx="9800280" cy="4389480"/>
          </a:xfrm>
          <a:prstGeom prst="rect">
            <a:avLst/>
          </a:prstGeom>
          <a:noFill/>
          <a:ln w="0">
            <a:noFill/>
          </a:ln>
        </p:spPr>
        <p:style>
          <a:lnRef idx="0"/>
          <a:fillRef idx="0"/>
          <a:effectRef idx="0"/>
          <a:fontRef idx="minor"/>
        </p:style>
        <p:txBody>
          <a:bodyPr lIns="0" tIns="0" rIns="0" bIns="0" anchor="t">
            <a:spAutoFit/>
          </a:bodyPr>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Find and import data (using correct coordinate reference system)</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Where necessary, interpolate data</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Find value for each 1 km</a:t>
            </a:r>
            <a:r>
              <a:rPr lang="en-GB" sz="2400" b="0" u="none" strike="noStrike" baseline="30000">
                <a:solidFill>
                  <a:srgbClr val="000000"/>
                </a:solidFill>
                <a:effectLst/>
                <a:uFillTx/>
                <a:latin typeface="Arial"/>
                <a:ea typeface="Microsoft YaHei"/>
              </a:rPr>
              <a:t>2</a:t>
            </a:r>
            <a:r>
              <a:rPr lang="en-GB" sz="2400" b="0" u="none" strike="noStrike">
                <a:solidFill>
                  <a:srgbClr val="000000"/>
                </a:solidFill>
                <a:effectLst/>
                <a:uFillTx/>
                <a:latin typeface="Arial"/>
                <a:ea typeface="Microsoft YaHei"/>
              </a:rPr>
              <a:t> grid square</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Clip to the region of interest</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Normalise the data, such that 1 = most favourable, 0 = least favourable</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Create a geoTIFF</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Merge the geoTIFFs using an appropriate weightings</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Normalise the merge, such that 1 = most favourable, 0 = least favourable</a:t>
            </a:r>
            <a:endParaRPr lang="en-GB" sz="2400" b="0" u="none" strike="noStrike">
              <a:solidFill>
                <a:srgbClr val="000000"/>
              </a:solidFill>
              <a:effectLst/>
              <a:uFillTx/>
              <a:latin typeface="Arial"/>
            </a:endParaRPr>
          </a:p>
          <a:p>
            <a:pPr defTabSz="914400">
              <a:lnSpc>
                <a:spcPct val="100000"/>
              </a:lnSpc>
            </a:pPr>
            <a:r>
              <a:rPr lang="en-GB" sz="2400" b="0" u="none" strike="noStrike">
                <a:solidFill>
                  <a:srgbClr val="000000"/>
                </a:solidFill>
                <a:effectLst/>
                <a:uFillTx/>
                <a:latin typeface="Arial"/>
                <a:ea typeface="DejaVu Sans"/>
              </a:rPr>
              <a:t>Note that 0 does not mean no potential and 1 does not necessarily mean an area is perfect</a:t>
            </a:r>
            <a:endParaRPr lang="en-GB" sz="24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timing>
    <p:tnLst>
      <p:par>
        <p:cTn id="45" dur="indefinite" restart="never" nodeType="tmRoot">
          <p:childTnLst>
            <p:seq>
              <p:cTn id="46" dur="indefinite" nodeType="mainSeq">
                <p:childTnLst>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115">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115">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115">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115">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fill="hold" nodeType="clickEffect">
                                  <p:stCondLst>
                                    <p:cond delay="0"/>
                                  </p:stCondLst>
                                  <p:childTnLst>
                                    <p:set>
                                      <p:cBhvr>
                                        <p:cTn id="74" dur="1" fill="hold">
                                          <p:stCondLst>
                                            <p:cond delay="0"/>
                                          </p:stCondLst>
                                        </p:cTn>
                                        <p:tgtEl>
                                          <p:spTgt spid="115">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fill="hold" nodeType="clickEffect">
                                  <p:stCondLst>
                                    <p:cond delay="0"/>
                                  </p:stCondLst>
                                  <p:childTnLst>
                                    <p:set>
                                      <p:cBhvr>
                                        <p:cTn id="78" dur="1" fill="hold">
                                          <p:stCondLst>
                                            <p:cond delay="0"/>
                                          </p:stCondLst>
                                        </p:cTn>
                                        <p:tgtEl>
                                          <p:spTgt spid="115">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fill="hold" nodeType="clickEffect">
                                  <p:stCondLst>
                                    <p:cond delay="0"/>
                                  </p:stCondLst>
                                  <p:childTnLst>
                                    <p:set>
                                      <p:cBhvr>
                                        <p:cTn id="82" dur="1" fill="hold">
                                          <p:stCondLst>
                                            <p:cond delay="0"/>
                                          </p:stCondLst>
                                        </p:cTn>
                                        <p:tgtEl>
                                          <p:spTgt spid="11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180360" y="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6. Results</a:t>
            </a:r>
            <a:endParaRPr lang="en-GB" sz="3200" b="0" u="none" strike="noStrike">
              <a:solidFill>
                <a:srgbClr val="000000"/>
              </a:solidFill>
              <a:effectLst/>
              <a:uFillTx/>
              <a:latin typeface="Arial"/>
            </a:endParaRPr>
          </a:p>
        </p:txBody>
      </p:sp>
      <p:sp>
        <p:nvSpPr>
          <p:cNvPr id="117" name="PlaceHolder 36"/>
          <p:cNvSpPr/>
          <p:nvPr/>
        </p:nvSpPr>
        <p:spPr>
          <a:xfrm>
            <a:off x="135360" y="792000"/>
            <a:ext cx="9800280" cy="1097640"/>
          </a:xfrm>
          <a:prstGeom prst="rect">
            <a:avLst/>
          </a:prstGeom>
          <a:noFill/>
          <a:ln w="0">
            <a:noFill/>
          </a:ln>
        </p:spPr>
        <p:style>
          <a:lnRef idx="0"/>
          <a:fillRef idx="0"/>
          <a:effectRef idx="0"/>
          <a:fontRef idx="minor"/>
        </p:style>
        <p:txBody>
          <a:bodyPr lIns="0" tIns="0" rIns="0" bIns="0" anchor="t">
            <a:spAutoFit/>
          </a:bodyPr>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Favourability maps</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Assessment of certainty</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Site specific analyses</a:t>
            </a:r>
            <a:endParaRPr lang="en-GB" sz="24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 name="Picture 94"/>
          <p:cNvPicPr/>
          <p:nvPr/>
        </p:nvPicPr>
        <p:blipFill>
          <a:blip r:embed="rId1"/>
          <a:stretch/>
        </p:blipFill>
        <p:spPr>
          <a:xfrm>
            <a:off x="1091160" y="-360"/>
            <a:ext cx="7920000" cy="5663160"/>
          </a:xfrm>
          <a:prstGeom prst="rect">
            <a:avLst/>
          </a:prstGeom>
          <a:noFill/>
          <a:ln w="0">
            <a:noFill/>
          </a:ln>
        </p:spPr>
      </p:pic>
      <p:sp>
        <p:nvSpPr>
          <p:cNvPr id="119" name="Rectangle 95"/>
          <p:cNvSpPr/>
          <p:nvPr/>
        </p:nvSpPr>
        <p:spPr>
          <a:xfrm>
            <a:off x="5760000" y="-360"/>
            <a:ext cx="3233520" cy="63900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Heat potential</a:t>
            </a:r>
            <a:endParaRPr lang="en-GB" sz="3600" b="0" u="none" strike="noStrike">
              <a:solidFill>
                <a:srgbClr val="000000"/>
              </a:solidFill>
              <a:effectLst/>
              <a:uFillTx/>
              <a:latin typeface="Arial"/>
            </a:endParaRPr>
          </a:p>
        </p:txBody>
      </p:sp>
      <p:sp>
        <p:nvSpPr>
          <p:cNvPr id="120" name=""/>
          <p:cNvSpPr/>
          <p:nvPr/>
        </p:nvSpPr>
        <p:spPr>
          <a:xfrm>
            <a:off x="5040000" y="2160000"/>
            <a:ext cx="570960" cy="343440"/>
          </a:xfrm>
          <a:prstGeom prst="rect">
            <a:avLst/>
          </a:prstGeom>
          <a:noFill/>
          <a:ln w="0">
            <a:noFill/>
          </a:ln>
        </p:spPr>
        <p:style>
          <a:lnRef idx="0"/>
          <a:fillRef idx="0"/>
          <a:effectRef idx="0"/>
          <a:fontRef idx="minor"/>
        </p:style>
        <p:txBody>
          <a:bodyPr wrap="none" lIns="90000" tIns="45000" rIns="90000" bIns="45000" anchor="t">
            <a:noAutofit/>
          </a:bodyPr>
          <a:p>
            <a:pPr>
              <a:lnSpc>
                <a:spcPct val="100000"/>
              </a:lnSpc>
            </a:pPr>
            <a:r>
              <a:rPr lang="en-GB" sz="1800" b="0" u="none" strike="noStrike">
                <a:solidFill>
                  <a:srgbClr val="000000"/>
                </a:solidFill>
                <a:effectLst/>
                <a:uFillTx/>
                <a:latin typeface="Arial"/>
                <a:ea typeface="DejaVu Sans"/>
              </a:rPr>
              <a:t>Hull</a:t>
            </a:r>
            <a:endParaRPr lang="en-GB"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2450160" y="0"/>
            <a:ext cx="51793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Contents:</a:t>
            </a:r>
            <a:endParaRPr lang="en-GB" sz="3200" b="0" u="none" strike="noStrike">
              <a:solidFill>
                <a:srgbClr val="000000"/>
              </a:solidFill>
              <a:effectLst/>
              <a:uFillTx/>
              <a:latin typeface="Arial"/>
            </a:endParaRPr>
          </a:p>
        </p:txBody>
      </p:sp>
      <p:sp>
        <p:nvSpPr>
          <p:cNvPr id="57" name="PlaceHolder 8"/>
          <p:cNvSpPr/>
          <p:nvPr/>
        </p:nvSpPr>
        <p:spPr>
          <a:xfrm>
            <a:off x="2768400" y="1372680"/>
            <a:ext cx="4543920" cy="2926440"/>
          </a:xfrm>
          <a:prstGeom prst="rect">
            <a:avLst/>
          </a:prstGeom>
          <a:noFill/>
          <a:ln w="0">
            <a:noFill/>
          </a:ln>
        </p:spPr>
        <p:style>
          <a:lnRef idx="0"/>
          <a:fillRef idx="0"/>
          <a:effectRef idx="0"/>
          <a:fontRef idx="minor"/>
        </p:style>
        <p:txBody>
          <a:bodyPr lIns="0" tIns="0" rIns="0" bIns="0" anchor="t">
            <a:spAutoFit/>
          </a:bodyPr>
          <a:p>
            <a:pPr marL="216000" indent="-216000" defTabSz="914400">
              <a:lnSpc>
                <a:spcPct val="100000"/>
              </a:lnSpc>
              <a:buClr>
                <a:srgbClr val="000000"/>
              </a:buClr>
              <a:buFont typeface="OpenSymbol"/>
              <a:buAutoNum type="arabicPlain"/>
            </a:pPr>
            <a:r>
              <a:rPr lang="en-GB" sz="2400" b="0" u="none" strike="noStrike">
                <a:solidFill>
                  <a:srgbClr val="000000"/>
                </a:solidFill>
                <a:effectLst/>
                <a:uFillTx/>
                <a:latin typeface="Arial"/>
                <a:ea typeface="Microsoft YaHei"/>
              </a:rPr>
              <a:t>Geothermal: what and why</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OpenSymbol"/>
              <a:buAutoNum type="arabicPlain"/>
            </a:pPr>
            <a:r>
              <a:rPr lang="en-GB" sz="2400" b="0" u="none" strike="noStrike">
                <a:solidFill>
                  <a:srgbClr val="000000"/>
                </a:solidFill>
                <a:effectLst/>
                <a:uFillTx/>
                <a:latin typeface="Arial"/>
                <a:ea typeface="Microsoft YaHei"/>
              </a:rPr>
              <a:t>Why the Humber region</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OpenSymbol"/>
              <a:buAutoNum type="arabicPlain"/>
            </a:pPr>
            <a:r>
              <a:rPr lang="en-GB" sz="2400" b="0" u="none" strike="noStrike">
                <a:solidFill>
                  <a:srgbClr val="000000"/>
                </a:solidFill>
                <a:effectLst/>
                <a:uFillTx/>
                <a:latin typeface="Arial"/>
                <a:ea typeface="Microsoft YaHei"/>
              </a:rPr>
              <a:t>The HuGE project</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OpenSymbol"/>
              <a:buAutoNum type="arabicPlain"/>
            </a:pPr>
            <a:r>
              <a:rPr lang="en-GB" sz="2400" b="0" u="none" strike="noStrike">
                <a:solidFill>
                  <a:srgbClr val="000000"/>
                </a:solidFill>
                <a:effectLst/>
                <a:uFillTx/>
                <a:latin typeface="Arial"/>
                <a:ea typeface="Microsoft YaHei"/>
              </a:rPr>
              <a:t>Geology</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OpenSymbol"/>
              <a:buAutoNum type="arabicPlain"/>
            </a:pPr>
            <a:r>
              <a:rPr lang="en-GB" sz="2400" b="0" u="none" strike="noStrike">
                <a:solidFill>
                  <a:srgbClr val="000000"/>
                </a:solidFill>
                <a:effectLst/>
                <a:uFillTx/>
                <a:latin typeface="Arial"/>
                <a:ea typeface="Microsoft YaHei"/>
              </a:rPr>
              <a:t>How to identify the best places</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OpenSymbol"/>
              <a:buAutoNum type="arabicPlain"/>
            </a:pPr>
            <a:r>
              <a:rPr lang="en-GB" sz="2400" b="0" u="none" strike="noStrike">
                <a:solidFill>
                  <a:srgbClr val="000000"/>
                </a:solidFill>
                <a:effectLst/>
                <a:uFillTx/>
                <a:latin typeface="Arial"/>
                <a:ea typeface="Microsoft YaHei"/>
              </a:rPr>
              <a:t>Results</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OpenSymbol"/>
              <a:buAutoNum type="arabicPlain"/>
            </a:pPr>
            <a:r>
              <a:rPr lang="en-GB" sz="2400" b="0" u="none" strike="noStrike">
                <a:solidFill>
                  <a:srgbClr val="000000"/>
                </a:solidFill>
                <a:effectLst/>
                <a:uFillTx/>
                <a:latin typeface="Arial"/>
                <a:ea typeface="Microsoft YaHei"/>
              </a:rPr>
              <a:t>What it means</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OpenSymbol"/>
              <a:buAutoNum type="arabicPlain"/>
            </a:pPr>
            <a:r>
              <a:rPr lang="en-GB" sz="2400" b="0" u="none" strike="noStrike">
                <a:solidFill>
                  <a:srgbClr val="000000"/>
                </a:solidFill>
                <a:effectLst/>
                <a:uFillTx/>
                <a:latin typeface="Arial"/>
                <a:ea typeface="Microsoft YaHei"/>
              </a:rPr>
              <a:t>Conclusions</a:t>
            </a:r>
            <a:endParaRPr lang="en-GB" sz="24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 name="Picture 96"/>
          <p:cNvPicPr/>
          <p:nvPr/>
        </p:nvPicPr>
        <p:blipFill>
          <a:blip r:embed="rId1"/>
          <a:stretch/>
        </p:blipFill>
        <p:spPr>
          <a:xfrm>
            <a:off x="1089720" y="-360"/>
            <a:ext cx="7922520" cy="5663160"/>
          </a:xfrm>
          <a:prstGeom prst="rect">
            <a:avLst/>
          </a:prstGeom>
          <a:noFill/>
          <a:ln w="0">
            <a:noFill/>
          </a:ln>
        </p:spPr>
      </p:pic>
      <p:sp>
        <p:nvSpPr>
          <p:cNvPr id="122" name="Rectangle 97"/>
          <p:cNvSpPr/>
          <p:nvPr/>
        </p:nvSpPr>
        <p:spPr>
          <a:xfrm>
            <a:off x="6120000" y="360"/>
            <a:ext cx="2873880" cy="118764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Geological favourability</a:t>
            </a:r>
            <a:endParaRPr lang="en-GB" sz="36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Picture 98"/>
          <p:cNvPicPr/>
          <p:nvPr/>
        </p:nvPicPr>
        <p:blipFill>
          <a:blip r:embed="rId1"/>
          <a:stretch/>
        </p:blipFill>
        <p:spPr>
          <a:xfrm>
            <a:off x="1075680" y="-360"/>
            <a:ext cx="7950960" cy="5663160"/>
          </a:xfrm>
          <a:prstGeom prst="rect">
            <a:avLst/>
          </a:prstGeom>
          <a:noFill/>
          <a:ln w="0">
            <a:noFill/>
          </a:ln>
        </p:spPr>
      </p:pic>
      <p:sp>
        <p:nvSpPr>
          <p:cNvPr id="124" name="Rectangle 99"/>
          <p:cNvSpPr/>
          <p:nvPr/>
        </p:nvSpPr>
        <p:spPr>
          <a:xfrm>
            <a:off x="6480360" y="0"/>
            <a:ext cx="2513520" cy="63900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Demand</a:t>
            </a:r>
            <a:endParaRPr lang="en-GB" sz="3600" b="0" u="none" strike="noStrike">
              <a:solidFill>
                <a:srgbClr val="000000"/>
              </a:solidFill>
              <a:effectLst/>
              <a:uFillTx/>
              <a:latin typeface="Arial"/>
            </a:endParaRPr>
          </a:p>
        </p:txBody>
      </p:sp>
      <p:sp>
        <p:nvSpPr>
          <p:cNvPr id="125" name=""/>
          <p:cNvSpPr/>
          <p:nvPr/>
        </p:nvSpPr>
        <p:spPr>
          <a:xfrm>
            <a:off x="3458160" y="3138480"/>
            <a:ext cx="1346760" cy="343440"/>
          </a:xfrm>
          <a:prstGeom prst="rect">
            <a:avLst/>
          </a:prstGeom>
          <a:noFill/>
          <a:ln w="0">
            <a:noFill/>
          </a:ln>
        </p:spPr>
        <p:style>
          <a:lnRef idx="0"/>
          <a:fillRef idx="0"/>
          <a:effectRef idx="0"/>
          <a:fontRef idx="minor"/>
        </p:style>
        <p:txBody>
          <a:bodyPr wrap="none" lIns="90000" tIns="45000" rIns="90000" bIns="45000" anchor="t">
            <a:noAutofit/>
          </a:bodyPr>
          <a:p>
            <a:pPr>
              <a:lnSpc>
                <a:spcPct val="100000"/>
              </a:lnSpc>
            </a:pPr>
            <a:r>
              <a:rPr lang="en-GB" sz="1800" b="0" u="none" strike="noStrike">
                <a:solidFill>
                  <a:srgbClr val="000000"/>
                </a:solidFill>
                <a:effectLst/>
                <a:uFillTx/>
                <a:latin typeface="Arial"/>
                <a:ea typeface="DejaVu Sans"/>
              </a:rPr>
              <a:t>Scunthorpe</a:t>
            </a:r>
            <a:endParaRPr lang="en-GB" sz="1800" b="0" u="none" strike="noStrike">
              <a:solidFill>
                <a:srgbClr val="000000"/>
              </a:solidFill>
              <a:effectLst/>
              <a:uFillTx/>
              <a:latin typeface="Arial"/>
            </a:endParaRPr>
          </a:p>
        </p:txBody>
      </p:sp>
      <p:sp>
        <p:nvSpPr>
          <p:cNvPr id="126" name=""/>
          <p:cNvSpPr/>
          <p:nvPr/>
        </p:nvSpPr>
        <p:spPr>
          <a:xfrm>
            <a:off x="4500000" y="2160000"/>
            <a:ext cx="570960" cy="343440"/>
          </a:xfrm>
          <a:prstGeom prst="rect">
            <a:avLst/>
          </a:prstGeom>
          <a:noFill/>
          <a:ln w="0">
            <a:noFill/>
          </a:ln>
        </p:spPr>
        <p:style>
          <a:lnRef idx="0"/>
          <a:fillRef idx="0"/>
          <a:effectRef idx="0"/>
          <a:fontRef idx="minor"/>
        </p:style>
        <p:txBody>
          <a:bodyPr wrap="none" lIns="90000" tIns="45000" rIns="90000" bIns="45000" anchor="t">
            <a:noAutofit/>
          </a:bodyPr>
          <a:p>
            <a:pPr>
              <a:lnSpc>
                <a:spcPct val="100000"/>
              </a:lnSpc>
            </a:pPr>
            <a:r>
              <a:rPr lang="en-GB" sz="1800" b="0" u="none" strike="noStrike">
                <a:solidFill>
                  <a:srgbClr val="000000"/>
                </a:solidFill>
                <a:effectLst/>
                <a:uFillTx/>
                <a:latin typeface="Arial"/>
                <a:ea typeface="DejaVu Sans"/>
              </a:rPr>
              <a:t>Hull</a:t>
            </a:r>
            <a:endParaRPr lang="en-GB" sz="1800" b="0" u="none" strike="noStrike">
              <a:solidFill>
                <a:srgbClr val="000000"/>
              </a:solidFill>
              <a:effectLst/>
              <a:uFillTx/>
              <a:latin typeface="Arial"/>
            </a:endParaRPr>
          </a:p>
        </p:txBody>
      </p:sp>
      <p:sp>
        <p:nvSpPr>
          <p:cNvPr id="127" name=""/>
          <p:cNvSpPr/>
          <p:nvPr/>
        </p:nvSpPr>
        <p:spPr>
          <a:xfrm>
            <a:off x="3870360" y="5040000"/>
            <a:ext cx="901800" cy="343440"/>
          </a:xfrm>
          <a:prstGeom prst="rect">
            <a:avLst/>
          </a:prstGeom>
          <a:noFill/>
          <a:ln w="0">
            <a:noFill/>
          </a:ln>
        </p:spPr>
        <p:style>
          <a:lnRef idx="0"/>
          <a:fillRef idx="0"/>
          <a:effectRef idx="0"/>
          <a:fontRef idx="minor"/>
        </p:style>
        <p:txBody>
          <a:bodyPr wrap="none" lIns="90000" tIns="45000" rIns="90000" bIns="45000" anchor="t">
            <a:noAutofit/>
          </a:bodyPr>
          <a:p>
            <a:pPr>
              <a:lnSpc>
                <a:spcPct val="100000"/>
              </a:lnSpc>
            </a:pPr>
            <a:r>
              <a:rPr lang="en-GB" sz="1800" b="0" u="none" strike="noStrike">
                <a:solidFill>
                  <a:srgbClr val="000000"/>
                </a:solidFill>
                <a:effectLst/>
                <a:uFillTx/>
                <a:latin typeface="Arial"/>
                <a:ea typeface="DejaVu Sans"/>
              </a:rPr>
              <a:t>Lincoln</a:t>
            </a:r>
            <a:endParaRPr lang="en-GB" sz="1800" b="0" u="none" strike="noStrike">
              <a:solidFill>
                <a:srgbClr val="000000"/>
              </a:solidFill>
              <a:effectLst/>
              <a:uFillTx/>
              <a:latin typeface="Arial"/>
            </a:endParaRPr>
          </a:p>
        </p:txBody>
      </p:sp>
      <p:sp>
        <p:nvSpPr>
          <p:cNvPr id="128" name=""/>
          <p:cNvSpPr/>
          <p:nvPr/>
        </p:nvSpPr>
        <p:spPr>
          <a:xfrm>
            <a:off x="5328000" y="3253680"/>
            <a:ext cx="1028160" cy="343440"/>
          </a:xfrm>
          <a:prstGeom prst="rect">
            <a:avLst/>
          </a:prstGeom>
          <a:noFill/>
          <a:ln w="0">
            <a:noFill/>
          </a:ln>
        </p:spPr>
        <p:style>
          <a:lnRef idx="0"/>
          <a:fillRef idx="0"/>
          <a:effectRef idx="0"/>
          <a:fontRef idx="minor"/>
        </p:style>
        <p:txBody>
          <a:bodyPr wrap="none" lIns="90000" tIns="45000" rIns="90000" bIns="45000" anchor="t">
            <a:noAutofit/>
          </a:bodyPr>
          <a:p>
            <a:pPr>
              <a:lnSpc>
                <a:spcPct val="100000"/>
              </a:lnSpc>
            </a:pPr>
            <a:r>
              <a:rPr lang="en-GB" sz="1800" b="0" u="none" strike="noStrike">
                <a:solidFill>
                  <a:srgbClr val="000000"/>
                </a:solidFill>
                <a:effectLst/>
                <a:uFillTx/>
                <a:latin typeface="Arial"/>
                <a:ea typeface="DejaVu Sans"/>
              </a:rPr>
              <a:t>Grimsby</a:t>
            </a:r>
            <a:endParaRPr lang="en-GB" sz="1800" b="0" u="none" strike="noStrike">
              <a:solidFill>
                <a:srgbClr val="000000"/>
              </a:solidFill>
              <a:effectLst/>
              <a:uFillTx/>
              <a:latin typeface="Arial"/>
            </a:endParaRPr>
          </a:p>
        </p:txBody>
      </p:sp>
      <p:sp>
        <p:nvSpPr>
          <p:cNvPr id="129" name=""/>
          <p:cNvSpPr/>
          <p:nvPr/>
        </p:nvSpPr>
        <p:spPr>
          <a:xfrm>
            <a:off x="4158360" y="828000"/>
            <a:ext cx="947520" cy="343440"/>
          </a:xfrm>
          <a:prstGeom prst="rect">
            <a:avLst/>
          </a:prstGeom>
          <a:noFill/>
          <a:ln w="0">
            <a:noFill/>
          </a:ln>
        </p:spPr>
        <p:style>
          <a:lnRef idx="0"/>
          <a:fillRef idx="0"/>
          <a:effectRef idx="0"/>
          <a:fontRef idx="minor"/>
        </p:style>
        <p:txBody>
          <a:bodyPr wrap="none" lIns="90000" tIns="45000" rIns="90000" bIns="45000" anchor="t">
            <a:noAutofit/>
          </a:bodyPr>
          <a:p>
            <a:pPr>
              <a:lnSpc>
                <a:spcPct val="100000"/>
              </a:lnSpc>
            </a:pPr>
            <a:r>
              <a:rPr lang="en-GB" sz="1800" b="0" u="none" strike="noStrike">
                <a:solidFill>
                  <a:srgbClr val="000000"/>
                </a:solidFill>
                <a:effectLst/>
                <a:uFillTx/>
                <a:latin typeface="Arial"/>
                <a:ea typeface="DejaVu Sans"/>
              </a:rPr>
              <a:t>Driffield</a:t>
            </a:r>
            <a:endParaRPr lang="en-GB"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timing>
    <p:tnLst>
      <p:par>
        <p:cTn id="83" dur="indefinite" restart="never" nodeType="tmRoot">
          <p:childTnLst>
            <p:seq>
              <p:cTn id="84" dur="indefinite" nodeType="mainSeq">
                <p:childTnLst>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par>
                                <p:cTn id="89" presetID="1" presetClass="entr" fill="hold" nodeType="withEffect">
                                  <p:stCondLst>
                                    <p:cond delay="0"/>
                                  </p:stCondLst>
                                  <p:childTnLst>
                                    <p:set>
                                      <p:cBhvr>
                                        <p:cTn id="90" dur="1" fill="hold">
                                          <p:stCondLst>
                                            <p:cond delay="0"/>
                                          </p:stCondLst>
                                        </p:cTn>
                                        <p:tgtEl>
                                          <p:spTgt spid="127"/>
                                        </p:tgtEl>
                                        <p:attrNameLst>
                                          <p:attrName>style.visibility</p:attrName>
                                        </p:attrNameLst>
                                      </p:cBhvr>
                                      <p:to>
                                        <p:strVal val="visible"/>
                                      </p:to>
                                    </p:set>
                                  </p:childTnLst>
                                </p:cTn>
                              </p:par>
                              <p:par>
                                <p:cTn id="91" presetID="1" presetClass="entr" fill="hold" nodeType="withEffect">
                                  <p:stCondLst>
                                    <p:cond delay="0"/>
                                  </p:stCondLst>
                                  <p:childTnLst>
                                    <p:set>
                                      <p:cBhvr>
                                        <p:cTn id="92" dur="1" fill="hold">
                                          <p:stCondLst>
                                            <p:cond delay="0"/>
                                          </p:stCondLst>
                                        </p:cTn>
                                        <p:tgtEl>
                                          <p:spTgt spid="128"/>
                                        </p:tgtEl>
                                        <p:attrNameLst>
                                          <p:attrName>style.visibility</p:attrName>
                                        </p:attrNameLst>
                                      </p:cBhvr>
                                      <p:to>
                                        <p:strVal val="visible"/>
                                      </p:to>
                                    </p:set>
                                  </p:childTnLst>
                                </p:cTn>
                              </p:par>
                              <p:par>
                                <p:cTn id="93" presetID="1" presetClass="entr" fill="hold" nodeType="withEffect">
                                  <p:stCondLst>
                                    <p:cond delay="0"/>
                                  </p:stCondLst>
                                  <p:childTnLst>
                                    <p:set>
                                      <p:cBhvr>
                                        <p:cTn id="94" dur="1" fill="hold">
                                          <p:stCondLst>
                                            <p:cond delay="0"/>
                                          </p:stCondLst>
                                        </p:cTn>
                                        <p:tgtEl>
                                          <p:spTgt spid="129"/>
                                        </p:tgtEl>
                                        <p:attrNameLst>
                                          <p:attrName>style.visibility</p:attrName>
                                        </p:attrNameLst>
                                      </p:cBhvr>
                                      <p:to>
                                        <p:strVal val="visible"/>
                                      </p:to>
                                    </p:set>
                                  </p:childTnLst>
                                </p:cTn>
                              </p:par>
                              <p:par>
                                <p:cTn id="95" presetID="1" presetClass="entr" fill="hold" nodeType="withEffect">
                                  <p:stCondLst>
                                    <p:cond delay="0"/>
                                  </p:stCondLst>
                                  <p:childTnLst>
                                    <p:set>
                                      <p:cBhvr>
                                        <p:cTn id="96"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Rectangle 99"/>
          <p:cNvSpPr/>
          <p:nvPr/>
        </p:nvSpPr>
        <p:spPr>
          <a:xfrm>
            <a:off x="3479400" y="0"/>
            <a:ext cx="3119040" cy="63900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Environmental</a:t>
            </a:r>
            <a:endParaRPr lang="en-GB" sz="3600" b="0" u="none" strike="noStrike">
              <a:solidFill>
                <a:srgbClr val="000000"/>
              </a:solidFill>
              <a:effectLst/>
              <a:uFillTx/>
              <a:latin typeface="Arial"/>
            </a:endParaRPr>
          </a:p>
        </p:txBody>
      </p:sp>
      <p:pic>
        <p:nvPicPr>
          <p:cNvPr id="131" name="Picture 4"/>
          <p:cNvPicPr/>
          <p:nvPr/>
        </p:nvPicPr>
        <p:blipFill>
          <a:blip r:embed="rId1"/>
          <a:stretch/>
        </p:blipFill>
        <p:spPr>
          <a:xfrm>
            <a:off x="108000" y="1159560"/>
            <a:ext cx="3137040" cy="3029400"/>
          </a:xfrm>
          <a:prstGeom prst="rect">
            <a:avLst/>
          </a:prstGeom>
          <a:noFill/>
          <a:ln w="0">
            <a:noFill/>
          </a:ln>
        </p:spPr>
      </p:pic>
      <p:graphicFrame>
        <p:nvGraphicFramePr>
          <p:cNvPr id="132" name="Table 8"/>
          <p:cNvGraphicFramePr/>
          <p:nvPr/>
        </p:nvGraphicFramePr>
        <p:xfrm>
          <a:off x="3248280" y="1159560"/>
          <a:ext cx="6664680" cy="3443400"/>
        </p:xfrm>
        <a:graphic>
          <a:graphicData uri="http://schemas.openxmlformats.org/drawingml/2006/table">
            <a:tbl>
              <a:tblPr/>
              <a:tblGrid>
                <a:gridCol w="1963800"/>
                <a:gridCol w="883800"/>
                <a:gridCol w="3817440"/>
              </a:tblGrid>
              <a:tr h="417960">
                <a:tc>
                  <a:txBody>
                    <a:bodyPr lIns="68400" rIns="68400" anchor="t">
                      <a:noAutofit/>
                    </a:bodyPr>
                    <a:p>
                      <a:pPr defTabSz="914400">
                        <a:lnSpc>
                          <a:spcPct val="115000"/>
                        </a:lnSpc>
                      </a:pPr>
                      <a:r>
                        <a:rPr lang="en-GB" sz="1600" b="1" u="none" strike="noStrike">
                          <a:solidFill>
                            <a:schemeClr val="dk1"/>
                          </a:solidFill>
                          <a:effectLst/>
                          <a:uFillTx/>
                          <a:latin typeface="Arial"/>
                          <a:ea typeface="NSimSun"/>
                        </a:rPr>
                        <a:t>Layer</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1" u="none" strike="noStrike">
                          <a:solidFill>
                            <a:schemeClr val="dk1"/>
                          </a:solidFill>
                          <a:effectLst/>
                          <a:uFillTx/>
                          <a:latin typeface="Arial"/>
                          <a:ea typeface="NSimSun"/>
                        </a:rPr>
                        <a:t>Weight</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1" u="none" strike="noStrike">
                          <a:solidFill>
                            <a:schemeClr val="dk1"/>
                          </a:solidFill>
                          <a:effectLst/>
                          <a:uFillTx/>
                          <a:latin typeface="Arial"/>
                          <a:ea typeface="NSimSun"/>
                        </a:rPr>
                        <a:t>Rationale</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417960">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Protected areas</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0.2</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AONBs, SSSIs, etc.</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579240">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Conservation areas</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0.2</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Prioritises lower-quality land (Grade 3b–5) over “Best and Most Versatile” land.</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81960">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SPZ (Source Protection Zones)</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0.2</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Protects potable groundwater; higher scores for areas outside zones 1 and 2.</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465480">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Brownfield sites</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0.2</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Regarded as favourable for redevelopment.</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465480">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Heritage</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0.2</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anchor="t">
                      <a:noAutofit/>
                    </a:bodyPr>
                    <a:p>
                      <a:pPr defTabSz="914400">
                        <a:lnSpc>
                          <a:spcPct val="115000"/>
                        </a:lnSpc>
                      </a:pPr>
                      <a:r>
                        <a:rPr lang="en-GB" sz="1600" b="0" u="none" strike="noStrike">
                          <a:solidFill>
                            <a:schemeClr val="dk1"/>
                          </a:solidFill>
                          <a:effectLst/>
                          <a:uFillTx/>
                          <a:latin typeface="Arial"/>
                          <a:ea typeface="NSimSun"/>
                        </a:rPr>
                        <a:t>Constraints such as Scheduled Monuments.</a:t>
                      </a:r>
                      <a:endParaRPr lang="en-GB" sz="1600" b="0" u="none" strike="noStrike">
                        <a:solidFill>
                          <a:srgbClr val="000000"/>
                        </a:solidFill>
                        <a:effectLst/>
                        <a:uFillTx/>
                        <a:latin typeface="Arial"/>
                      </a:endParaRPr>
                    </a:p>
                  </a:txBody>
                  <a:tcPr anchor="t" marL="68400" marR="6840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Picture 3"/>
          <p:cNvPicPr/>
          <p:nvPr/>
        </p:nvPicPr>
        <p:blipFill>
          <a:blip r:embed="rId1"/>
          <a:stretch/>
        </p:blipFill>
        <p:spPr>
          <a:xfrm>
            <a:off x="617040" y="0"/>
            <a:ext cx="8843760" cy="5667480"/>
          </a:xfrm>
          <a:prstGeom prst="rect">
            <a:avLst/>
          </a:prstGeom>
          <a:noFill/>
          <a:ln w="0">
            <a:noFill/>
          </a:ln>
        </p:spPr>
      </p:pic>
      <p:sp>
        <p:nvSpPr>
          <p:cNvPr id="134" name="Rectangle 99"/>
          <p:cNvSpPr/>
          <p:nvPr/>
        </p:nvSpPr>
        <p:spPr>
          <a:xfrm>
            <a:off x="5875200" y="0"/>
            <a:ext cx="3119040" cy="118764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Environmental</a:t>
            </a:r>
            <a:endParaRPr lang="en-GB" sz="3600" b="0" u="none" strike="noStrike">
              <a:solidFill>
                <a:srgbClr val="000000"/>
              </a:solidFill>
              <a:effectLst/>
              <a:uFillTx/>
              <a:latin typeface="Arial"/>
            </a:endParaRPr>
          </a:p>
          <a:p>
            <a:pPr defTabSz="914400">
              <a:lnSpc>
                <a:spcPct val="100000"/>
              </a:lnSpc>
            </a:pPr>
            <a:r>
              <a:rPr lang="en-GB" sz="3600" b="0" u="none" strike="noStrike">
                <a:solidFill>
                  <a:srgbClr val="000000"/>
                </a:solidFill>
                <a:effectLst/>
                <a:uFillTx/>
                <a:latin typeface="Arial"/>
                <a:ea typeface="DejaVu Sans"/>
              </a:rPr>
              <a:t>(multiplied)</a:t>
            </a:r>
            <a:endParaRPr lang="en-GB" sz="36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Picture 2"/>
          <p:cNvPicPr/>
          <p:nvPr/>
        </p:nvPicPr>
        <p:blipFill>
          <a:blip r:embed="rId1"/>
          <a:stretch/>
        </p:blipFill>
        <p:spPr>
          <a:xfrm>
            <a:off x="609480" y="0"/>
            <a:ext cx="8858160" cy="5667480"/>
          </a:xfrm>
          <a:prstGeom prst="rect">
            <a:avLst/>
          </a:prstGeom>
          <a:noFill/>
          <a:ln w="0">
            <a:noFill/>
          </a:ln>
        </p:spPr>
      </p:pic>
      <p:sp>
        <p:nvSpPr>
          <p:cNvPr id="136" name="Rectangle 99"/>
          <p:cNvSpPr/>
          <p:nvPr/>
        </p:nvSpPr>
        <p:spPr>
          <a:xfrm>
            <a:off x="5875200" y="0"/>
            <a:ext cx="3119040" cy="118764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Environmental</a:t>
            </a:r>
            <a:endParaRPr lang="en-GB" sz="3600" b="0" u="none" strike="noStrike">
              <a:solidFill>
                <a:srgbClr val="000000"/>
              </a:solidFill>
              <a:effectLst/>
              <a:uFillTx/>
              <a:latin typeface="Arial"/>
            </a:endParaRPr>
          </a:p>
          <a:p>
            <a:pPr defTabSz="914400">
              <a:lnSpc>
                <a:spcPct val="100000"/>
              </a:lnSpc>
            </a:pPr>
            <a:r>
              <a:rPr lang="en-GB" sz="3600" b="0" u="none" strike="noStrike">
                <a:solidFill>
                  <a:srgbClr val="000000"/>
                </a:solidFill>
                <a:effectLst/>
                <a:uFillTx/>
                <a:latin typeface="Arial"/>
                <a:ea typeface="DejaVu Sans"/>
              </a:rPr>
              <a:t>(additive)</a:t>
            </a:r>
            <a:endParaRPr lang="en-GB" sz="36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Picture 2"/>
          <p:cNvPicPr/>
          <p:nvPr/>
        </p:nvPicPr>
        <p:blipFill>
          <a:blip r:embed="rId1"/>
          <a:stretch/>
        </p:blipFill>
        <p:spPr>
          <a:xfrm>
            <a:off x="108000" y="1159560"/>
            <a:ext cx="3236400" cy="3023640"/>
          </a:xfrm>
          <a:prstGeom prst="rect">
            <a:avLst/>
          </a:prstGeom>
          <a:noFill/>
          <a:ln w="0">
            <a:noFill/>
          </a:ln>
        </p:spPr>
      </p:pic>
      <p:graphicFrame>
        <p:nvGraphicFramePr>
          <p:cNvPr id="138" name="Table 5"/>
          <p:cNvGraphicFramePr/>
          <p:nvPr/>
        </p:nvGraphicFramePr>
        <p:xfrm>
          <a:off x="3248280" y="1159560"/>
          <a:ext cx="6664320" cy="3433320"/>
        </p:xfrm>
        <a:graphic>
          <a:graphicData uri="http://schemas.openxmlformats.org/drawingml/2006/table">
            <a:tbl>
              <a:tblPr/>
              <a:tblGrid>
                <a:gridCol w="980640"/>
                <a:gridCol w="1257120"/>
                <a:gridCol w="4426920"/>
              </a:tblGrid>
              <a:tr h="284400">
                <a:tc>
                  <a:txBody>
                    <a:bodyPr lIns="34920" rIns="34920" anchor="t">
                      <a:noAutofit/>
                    </a:bodyPr>
                    <a:p>
                      <a:pPr defTabSz="914400">
                        <a:lnSpc>
                          <a:spcPct val="114000"/>
                        </a:lnSpc>
                      </a:pPr>
                      <a:r>
                        <a:rPr lang="en-GB" sz="1000" b="1" u="none" strike="noStrike">
                          <a:solidFill>
                            <a:srgbClr val="1F1F1F"/>
                          </a:solidFill>
                          <a:effectLst/>
                          <a:uFillTx/>
                          <a:latin typeface="Arial"/>
                          <a:ea typeface="NSimSun"/>
                        </a:rPr>
                        <a:t>Criterion</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1" u="none" strike="noStrike">
                          <a:solidFill>
                            <a:srgbClr val="1F1F1F"/>
                          </a:solidFill>
                          <a:effectLst/>
                          <a:uFillTx/>
                          <a:latin typeface="Arial"/>
                          <a:ea typeface="NSimSun"/>
                        </a:rPr>
                        <a:t>Suggested weight</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1" u="none" strike="noStrike">
                          <a:solidFill>
                            <a:srgbClr val="1F1F1F"/>
                          </a:solidFill>
                          <a:effectLst/>
                          <a:uFillTx/>
                          <a:latin typeface="Arial"/>
                          <a:ea typeface="NSimSun"/>
                        </a:rPr>
                        <a:t>Rationale for weighting</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685440">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Noise sensitivity</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High (e.g. 35%)</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Geothermal drilling is a high-intensity industrial activity. Proximity to noise-sensitive receptors (hospitals, schools, residential areas) is the most frequent cause of local planning opposition. High weighting ensures the model prioritises sites that minimise sleep disturbance and local nuisance.</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685440">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Index of Multiple Deprivation (IMD)</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Medium-High (e.g. 25%)</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Aligned with “Just Transition” principles, geothermal projects should be steered toward areas of higher deprivation. These areas stand to benefit most from fuel poverty reduction, local job creation and district heating subsidies. Weighting this highly ensures social equity is a driver of the site selection.</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685440">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Population density</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Medium (e.g. 25%)</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While high density provides a ready market for heat (demand), it also increases the total number of people exposed to construction risks and traffic. A moderate weight balances the technical "need" for customers with the social “risk” of large-scale disruption in urban centres.</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685440">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Green Party vote</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Low (e.g. 15%)</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4920" rIns="34920" anchor="t">
                      <a:noAutofit/>
                    </a:bodyPr>
                    <a:p>
                      <a:pPr defTabSz="914400">
                        <a:lnSpc>
                          <a:spcPct val="114000"/>
                        </a:lnSpc>
                      </a:pPr>
                      <a:r>
                        <a:rPr lang="en-GB" sz="1000" b="0" u="none" strike="noStrike">
                          <a:solidFill>
                            <a:srgbClr val="1F1F1F"/>
                          </a:solidFill>
                          <a:effectLst/>
                          <a:uFillTx/>
                          <a:latin typeface="Arial"/>
                          <a:ea typeface="NSimSun"/>
                        </a:rPr>
                        <a:t>Political affiliation is used as a proxy for “ideological readiness”. While high Green support suggest a predisposition toward renewable energy, it is considered a secondary factor compared to tangible physical impacts like noise or economic necessity.</a:t>
                      </a:r>
                      <a:endParaRPr lang="en-GB" sz="1000" b="0" u="none" strike="noStrike">
                        <a:solidFill>
                          <a:srgbClr val="000000"/>
                        </a:solidFill>
                        <a:effectLst/>
                        <a:uFillTx/>
                        <a:latin typeface="Arial"/>
                      </a:endParaRPr>
                    </a:p>
                  </a:txBody>
                  <a:tcPr anchor="t" marL="34920" marR="34920" marT="45720" marB="4572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sp>
        <p:nvSpPr>
          <p:cNvPr id="139" name="Rectangle 99"/>
          <p:cNvSpPr/>
          <p:nvPr/>
        </p:nvSpPr>
        <p:spPr>
          <a:xfrm>
            <a:off x="2649960" y="0"/>
            <a:ext cx="4777560" cy="63900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Social sensitivity</a:t>
            </a:r>
            <a:endParaRPr lang="en-GB" sz="36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40" name="Group 4"/>
          <p:cNvGrpSpPr/>
          <p:nvPr/>
        </p:nvGrpSpPr>
        <p:grpSpPr>
          <a:xfrm>
            <a:off x="609480" y="0"/>
            <a:ext cx="8858160" cy="5667480"/>
            <a:chOff x="609480" y="0"/>
            <a:chExt cx="8858160" cy="5667480"/>
          </a:xfrm>
        </p:grpSpPr>
        <p:pic>
          <p:nvPicPr>
            <p:cNvPr id="141" name="Picture 2"/>
            <p:cNvPicPr/>
            <p:nvPr/>
          </p:nvPicPr>
          <p:blipFill>
            <a:blip r:embed="rId1"/>
            <a:stretch/>
          </p:blipFill>
          <p:spPr>
            <a:xfrm>
              <a:off x="609480" y="0"/>
              <a:ext cx="8858160" cy="5667480"/>
            </a:xfrm>
            <a:prstGeom prst="rect">
              <a:avLst/>
            </a:prstGeom>
            <a:noFill/>
            <a:ln w="0">
              <a:noFill/>
            </a:ln>
          </p:spPr>
        </p:pic>
        <p:pic>
          <p:nvPicPr>
            <p:cNvPr id="142" name="Picture 3"/>
            <p:cNvPicPr/>
            <p:nvPr/>
          </p:nvPicPr>
          <p:blipFill>
            <a:blip r:embed="rId2"/>
            <a:stretch/>
          </p:blipFill>
          <p:spPr>
            <a:xfrm>
              <a:off x="1455480" y="0"/>
              <a:ext cx="7166520" cy="5667480"/>
            </a:xfrm>
            <a:prstGeom prst="rect">
              <a:avLst/>
            </a:prstGeom>
            <a:noFill/>
            <a:ln w="0">
              <a:noFill/>
            </a:ln>
          </p:spPr>
        </p:pic>
      </p:grpSp>
      <p:sp>
        <p:nvSpPr>
          <p:cNvPr id="143" name="Rectangle 99"/>
          <p:cNvSpPr/>
          <p:nvPr/>
        </p:nvSpPr>
        <p:spPr>
          <a:xfrm>
            <a:off x="5875200" y="0"/>
            <a:ext cx="3119040" cy="118764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Social sensitivity</a:t>
            </a:r>
            <a:endParaRPr lang="en-GB" sz="3600" b="0" u="none" strike="noStrike">
              <a:solidFill>
                <a:srgbClr val="000000"/>
              </a:solidFill>
              <a:effectLst/>
              <a:uFillTx/>
              <a:latin typeface="Arial"/>
            </a:endParaRPr>
          </a:p>
        </p:txBody>
      </p:sp>
      <p:cxnSp>
        <p:nvCxnSpPr>
          <p:cNvPr id="144" name="Straight Arrow Connector 7"/>
          <p:cNvCxnSpPr/>
          <p:nvPr/>
        </p:nvCxnSpPr>
        <p:spPr>
          <a:xfrm>
            <a:off x="5112720" y="1973520"/>
            <a:ext cx="917640" cy="917640"/>
          </a:xfrm>
          <a:prstGeom prst="straightConnector1">
            <a:avLst/>
          </a:prstGeom>
          <a:ln w="0">
            <a:noFill/>
          </a:ln>
        </p:spPr>
      </p:cxnSp>
      <p:cxnSp>
        <p:nvCxnSpPr>
          <p:cNvPr id="145" name="Straight Arrow Connector 9"/>
          <p:cNvCxnSpPr/>
          <p:nvPr/>
        </p:nvCxnSpPr>
        <p:spPr>
          <a:xfrm>
            <a:off x="4869000" y="1737360"/>
            <a:ext cx="917640" cy="917640"/>
          </a:xfrm>
          <a:prstGeom prst="straightConnector1">
            <a:avLst/>
          </a:prstGeom>
          <a:ln w="0">
            <a:noFill/>
          </a:ln>
        </p:spPr>
      </p:cxnSp>
      <p:cxnSp>
        <p:nvCxnSpPr>
          <p:cNvPr id="146" name="Straight Arrow Connector 11"/>
          <p:cNvCxnSpPr/>
          <p:nvPr/>
        </p:nvCxnSpPr>
        <p:spPr>
          <a:xfrm>
            <a:off x="251280" y="1383480"/>
            <a:ext cx="917640" cy="917640"/>
          </a:xfrm>
          <a:prstGeom prst="straightConnector1">
            <a:avLst/>
          </a:prstGeom>
          <a:ln w="0">
            <a:noFill/>
          </a:ln>
        </p:spPr>
      </p:cxnSp>
      <p:grpSp>
        <p:nvGrpSpPr>
          <p:cNvPr id="147" name="Group 13"/>
          <p:cNvGrpSpPr/>
          <p:nvPr/>
        </p:nvGrpSpPr>
        <p:grpSpPr>
          <a:xfrm>
            <a:off x="4341600" y="1788840"/>
            <a:ext cx="1183320" cy="613080"/>
            <a:chOff x="4341600" y="1788840"/>
            <a:chExt cx="1183320" cy="613080"/>
          </a:xfrm>
        </p:grpSpPr>
        <p:sp>
          <p:nvSpPr>
            <p:cNvPr id="148" name="TextBox 5"/>
            <p:cNvSpPr/>
            <p:nvPr/>
          </p:nvSpPr>
          <p:spPr>
            <a:xfrm>
              <a:off x="4341600" y="1788840"/>
              <a:ext cx="1183320" cy="364680"/>
            </a:xfrm>
            <a:prstGeom prst="rect">
              <a:avLst/>
            </a:prstGeom>
            <a:noFill/>
            <a:ln w="0">
              <a:noFill/>
            </a:ln>
          </p:spPr>
          <p:style>
            <a:lnRef idx="0"/>
            <a:fillRef idx="0"/>
            <a:effectRef idx="0"/>
            <a:fontRef idx="minor"/>
          </p:style>
          <p:txBody>
            <a:bodyPr wrap="none" lIns="90000" tIns="45000" rIns="90000" bIns="45000" anchor="t">
              <a:spAutoFit/>
            </a:bodyPr>
            <a:p>
              <a:pPr defTabSz="914400">
                <a:lnSpc>
                  <a:spcPct val="100000"/>
                </a:lnSpc>
              </a:pPr>
              <a:r>
                <a:rPr lang="en-GB" sz="1800" b="0" u="none" strike="noStrike">
                  <a:solidFill>
                    <a:schemeClr val="accent4"/>
                  </a:solidFill>
                  <a:effectLst/>
                  <a:uFillTx/>
                  <a:latin typeface="Arial"/>
                  <a:ea typeface="DejaVu Sans"/>
                </a:rPr>
                <a:t>University</a:t>
              </a:r>
              <a:endParaRPr lang="en-GB" sz="1800" b="0" u="none" strike="noStrike">
                <a:solidFill>
                  <a:srgbClr val="000000"/>
                </a:solidFill>
                <a:effectLst/>
                <a:uFillTx/>
                <a:latin typeface="Arial"/>
              </a:endParaRPr>
            </a:p>
          </p:txBody>
        </p:sp>
        <p:sp>
          <p:nvSpPr>
            <p:cNvPr id="149" name="Oval 12"/>
            <p:cNvSpPr/>
            <p:nvPr/>
          </p:nvSpPr>
          <p:spPr>
            <a:xfrm>
              <a:off x="4758480" y="2124360"/>
              <a:ext cx="278640" cy="277560"/>
            </a:xfrm>
            <a:prstGeom prst="ellipse">
              <a:avLst/>
            </a:prstGeom>
            <a:noFill/>
            <a:ln w="19080">
              <a:solidFill>
                <a:srgbClr val="E134FB"/>
              </a:solidFill>
              <a:miter/>
            </a:ln>
          </p:spPr>
          <p:style>
            <a:lnRef idx="0"/>
            <a:fillRef idx="0"/>
            <a:effectRef idx="0"/>
            <a:fontRef idx="minor"/>
          </p:style>
          <p:txBody>
            <a:bodyPr lIns="90000" tIns="45000" rIns="90000" bIns="45000" anchor="ctr">
              <a:noAutofit/>
            </a:bodyPr>
            <a:p>
              <a:endParaRPr lang="en-GB" sz="1800" b="0" u="none" strike="noStrike">
                <a:solidFill>
                  <a:schemeClr val="lt1"/>
                </a:solidFill>
                <a:effectLst/>
                <a:uFillTx/>
                <a:latin typeface="Arial"/>
              </a:endParaRPr>
            </a:p>
          </p:txBody>
        </p:sp>
      </p:grpSp>
    </p:spTree>
  </p:cSld>
  <mc:AlternateContent>
    <mc:Choice Requires="p14">
      <p:transition spd="slow" p14:dur="2000"/>
    </mc:Choice>
    <mc:Fallback>
      <p:transition spd="slow"/>
    </mc:Fallback>
  </mc:AlternateContent>
  <p:timing>
    <p:tnLst>
      <p:par>
        <p:cTn id="97" dur="indefinite" restart="never" nodeType="tmRoot">
          <p:childTnLst>
            <p:seq>
              <p:cTn id="98" dur="indefinite" nodeType="mainSeq">
                <p:childTnLst>
                  <p:par>
                    <p:cTn id="99" fill="hold">
                      <p:stCondLst>
                        <p:cond delay="indefinite"/>
                      </p:stCondLst>
                      <p:childTnLst>
                        <p:par>
                          <p:cTn id="100" fill="hold">
                            <p:stCondLst>
                              <p:cond delay="0"/>
                            </p:stCondLst>
                            <p:childTnLst>
                              <p:par>
                                <p:cTn id="101" presetID="1" presetClass="entr" fill="hold" nodeType="clickEffect">
                                  <p:stCondLst>
                                    <p:cond delay="0"/>
                                  </p:stCondLst>
                                  <p:childTnLst>
                                    <p:set>
                                      <p:cBhvr>
                                        <p:cTn id="10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PlaceHolder 7"/>
          <p:cNvSpPr/>
          <p:nvPr/>
        </p:nvSpPr>
        <p:spPr>
          <a:xfrm>
            <a:off x="504360" y="-23400"/>
            <a:ext cx="9055800" cy="671040"/>
          </a:xfrm>
          <a:prstGeom prst="rect">
            <a:avLst/>
          </a:prstGeom>
          <a:noFill/>
          <a:ln w="0">
            <a:noFill/>
          </a:ln>
        </p:spPr>
        <p:style>
          <a:lnRef idx="0"/>
          <a:fillRef idx="0"/>
          <a:effectRef idx="0"/>
          <a:fontRef idx="minor"/>
        </p:style>
        <p:txBody>
          <a:bodyPr lIns="0" tIns="0" rIns="0" bIns="0" anchor="ctr">
            <a:spAutoFit/>
          </a:bodyPr>
          <a:p>
            <a:pPr algn="ctr" defTabSz="914400">
              <a:lnSpc>
                <a:spcPct val="100000"/>
              </a:lnSpc>
              <a:tabLst>
                <a:tab pos="0" algn="l"/>
              </a:tabLst>
            </a:pPr>
            <a:r>
              <a:rPr lang="en-GB" sz="4400" b="0" u="none" strike="noStrike">
                <a:solidFill>
                  <a:srgbClr val="000000"/>
                </a:solidFill>
                <a:effectLst/>
                <a:uFillTx/>
                <a:latin typeface="Arial"/>
                <a:ea typeface="DejaVu Sans"/>
              </a:rPr>
              <a:t>Weightings used</a:t>
            </a:r>
            <a:endParaRPr lang="en-GB" sz="4400" b="0" u="none" strike="noStrike">
              <a:solidFill>
                <a:srgbClr val="000000"/>
              </a:solidFill>
              <a:effectLst/>
              <a:uFillTx/>
              <a:latin typeface="Arial"/>
            </a:endParaRPr>
          </a:p>
        </p:txBody>
      </p:sp>
      <p:graphicFrame>
        <p:nvGraphicFramePr>
          <p:cNvPr id="151" name="Table 101"/>
          <p:cNvGraphicFramePr/>
          <p:nvPr/>
        </p:nvGraphicFramePr>
        <p:xfrm>
          <a:off x="129600" y="720000"/>
          <a:ext cx="9798120" cy="4943160"/>
        </p:xfrm>
        <a:graphic>
          <a:graphicData uri="http://schemas.openxmlformats.org/drawingml/2006/table">
            <a:tbl>
              <a:tblPr/>
              <a:tblGrid>
                <a:gridCol w="2174760"/>
                <a:gridCol w="2174400"/>
                <a:gridCol w="1339560"/>
                <a:gridCol w="4109760"/>
              </a:tblGrid>
              <a:tr h="722520">
                <a:tc>
                  <a:txBody>
                    <a:bodyPr lIns="36000" rIns="36000" anchor="t">
                      <a:noAutofit/>
                    </a:bodyPr>
                    <a:p>
                      <a:pPr defTabSz="914400">
                        <a:lnSpc>
                          <a:spcPct val="100000"/>
                        </a:lnSpc>
                      </a:pPr>
                      <a:r>
                        <a:rPr lang="en-GB" sz="1200" b="1" u="none" strike="noStrike">
                          <a:solidFill>
                            <a:srgbClr val="000000"/>
                          </a:solidFill>
                          <a:effectLst/>
                          <a:uFillTx/>
                          <a:latin typeface="Arial"/>
                          <a:ea typeface="DejaVu Sans"/>
                        </a:rPr>
                        <a:t>Pillar</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5000"/>
                        </a:lnSpc>
                        <a:tabLst>
                          <a:tab pos="204120" algn="l"/>
                        </a:tabLst>
                      </a:pPr>
                      <a:r>
                        <a:rPr lang="en-GB" sz="1200" b="1" u="none" strike="noStrike">
                          <a:solidFill>
                            <a:srgbClr val="000000"/>
                          </a:solidFill>
                          <a:effectLst/>
                          <a:uFillTx/>
                          <a:latin typeface="Arial"/>
                          <a:ea typeface="DejaVu Sans"/>
                        </a:rPr>
                        <a:t>Class</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5000"/>
                        </a:lnSpc>
                        <a:tabLst>
                          <a:tab pos="204120" algn="l"/>
                        </a:tabLst>
                      </a:pPr>
                      <a:r>
                        <a:rPr lang="en-GB" sz="1200" b="1" u="none" strike="noStrike">
                          <a:solidFill>
                            <a:srgbClr val="000000"/>
                          </a:solidFill>
                          <a:effectLst/>
                          <a:uFillTx/>
                          <a:latin typeface="Arial"/>
                          <a:ea typeface="DejaVu Sans"/>
                        </a:rPr>
                        <a:t>Suggested weight</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5000"/>
                        </a:lnSpc>
                        <a:tabLst>
                          <a:tab pos="204120" algn="l"/>
                        </a:tabLst>
                      </a:pPr>
                      <a:r>
                        <a:rPr lang="en-GB" sz="1200" b="1" u="none" strike="noStrike">
                          <a:solidFill>
                            <a:srgbClr val="000000"/>
                          </a:solidFill>
                          <a:effectLst/>
                          <a:uFillTx/>
                          <a:latin typeface="Arial"/>
                          <a:ea typeface="DejaVu Sans"/>
                        </a:rPr>
                        <a:t>Rationale</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rowSpan="3">
                  <a:txBody>
                    <a:bodyPr lIns="36000" rIns="36000" anchor="t">
                      <a:noAutofit/>
                    </a:bodyPr>
                    <a:p>
                      <a:pPr defTabSz="914400">
                        <a:lnSpc>
                          <a:spcPct val="115000"/>
                        </a:lnSpc>
                        <a:tabLst>
                          <a:tab pos="204120" algn="l"/>
                        </a:tabLst>
                      </a:pPr>
                      <a:r>
                        <a:rPr lang="en-GB" sz="1200" b="0" u="none" strike="noStrike">
                          <a:solidFill>
                            <a:srgbClr val="000000"/>
                          </a:solidFill>
                          <a:effectLst/>
                          <a:uFillTx/>
                          <a:latin typeface="Arial"/>
                          <a:ea typeface="DejaVu Sans"/>
                        </a:rPr>
                        <a:t>Resource (40%)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Heat potential</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20%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The primary driver. High heat = high power/heat output</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vMerge="1">
                  <a:txBody>
                    <a:bodyPr lIns="90000" tIns="45000" rIns="90000" bIns="45000" anchor="t">
                      <a:noAutofit/>
                    </a:bodyPr>
                    <a:p>
                      <a:endParaRPr lang="en-GB" sz="1800" b="0" u="none" strike="noStrike">
                        <a:solidFill>
                          <a:srgbClr val="000000"/>
                        </a:solidFill>
                        <a:effectLst/>
                        <a:uFillTx/>
                        <a:latin typeface="Arial"/>
                      </a:endParaRPr>
                    </a:p>
                  </a:txBody>
                  <a:tcPr anchor="t" marL="90000" marR="90000" marT="45000" marB="45000">
                    <a:lnL>
                      <a:noFill/>
                    </a:lnL>
                    <a:lnR>
                      <a:noFill/>
                    </a:lnR>
                    <a:lnT>
                      <a:noFill/>
                    </a:lnT>
                    <a:lnB>
                      <a:noFill/>
                    </a:lnB>
                    <a:solidFill>
                      <a:srgbClr val="729FCF"/>
                    </a:solid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Reservoir presence</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10%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Basic geological requirement; is there actually a host rock</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vMerge="1">
                  <a:txBody>
                    <a:bodyPr lIns="90000" tIns="45000" rIns="90000" bIns="45000" anchor="t">
                      <a:noAutofit/>
                    </a:bodyPr>
                    <a:p>
                      <a:endParaRPr lang="en-GB" sz="1800" b="0" u="none" strike="noStrike">
                        <a:solidFill>
                          <a:srgbClr val="000000"/>
                        </a:solidFill>
                        <a:effectLst/>
                        <a:uFillTx/>
                        <a:latin typeface="Arial"/>
                      </a:endParaRPr>
                    </a:p>
                  </a:txBody>
                  <a:tcPr anchor="t" marL="90000" marR="90000" marT="45000" marB="45000">
                    <a:lnL>
                      <a:noFill/>
                    </a:lnL>
                    <a:lnR>
                      <a:noFill/>
                    </a:lnR>
                    <a:lnT>
                      <a:noFill/>
                    </a:lnT>
                    <a:lnB>
                      <a:noFill/>
                    </a:lnB>
                    <a:solidFill>
                      <a:srgbClr val="729FCF"/>
                    </a:solid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Reservoir quality</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10%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Porosity/Permeability. Crucial for flow rates and commerciality</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rowSpan="3">
                  <a:txBody>
                    <a:bodyPr lIns="36000" rIns="36000" anchor="t">
                      <a:noAutofit/>
                    </a:bodyPr>
                    <a:p>
                      <a:pPr defTabSz="914400">
                        <a:lnSpc>
                          <a:spcPct val="115000"/>
                        </a:lnSpc>
                        <a:tabLst>
                          <a:tab pos="204120" algn="l"/>
                        </a:tabLst>
                      </a:pPr>
                      <a:r>
                        <a:rPr lang="en-GB" sz="1200" b="0" u="none" strike="noStrike">
                          <a:solidFill>
                            <a:srgbClr val="000000"/>
                          </a:solidFill>
                          <a:effectLst/>
                          <a:uFillTx/>
                          <a:latin typeface="Arial"/>
                          <a:ea typeface="DejaVu Sans"/>
                        </a:rPr>
                        <a:t>Geomechanical (20%)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Seal integrity</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5%</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Prevents heat loss and protects shallower aquifers</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vMerge="1">
                  <a:txBody>
                    <a:bodyPr lIns="90000" tIns="45000" rIns="90000" bIns="45000" anchor="t">
                      <a:noAutofit/>
                    </a:bodyPr>
                    <a:p>
                      <a:endParaRPr lang="en-GB" sz="1800" b="0" u="none" strike="noStrike">
                        <a:solidFill>
                          <a:srgbClr val="000000"/>
                        </a:solidFill>
                        <a:effectLst/>
                        <a:uFillTx/>
                        <a:latin typeface="Arial"/>
                      </a:endParaRPr>
                    </a:p>
                  </a:txBody>
                  <a:tcPr anchor="t" marL="90000" marR="90000" marT="45000" marB="45000">
                    <a:lnL>
                      <a:noFill/>
                    </a:lnL>
                    <a:lnR>
                      <a:noFill/>
                    </a:lnR>
                    <a:lnT>
                      <a:noFill/>
                    </a:lnT>
                    <a:lnB>
                      <a:noFill/>
                    </a:lnB>
                    <a:solidFill>
                      <a:srgbClr val="729FCF"/>
                    </a:solid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Stress alignment</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10%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Critical for "Ease of Flow." If stress shuts fractures, the well fails</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vMerge="1">
                  <a:txBody>
                    <a:bodyPr lIns="90000" tIns="45000" rIns="90000" bIns="45000" anchor="t">
                      <a:noAutofit/>
                    </a:bodyPr>
                    <a:p>
                      <a:endParaRPr lang="en-GB" sz="1800" b="0" u="none" strike="noStrike">
                        <a:solidFill>
                          <a:srgbClr val="000000"/>
                        </a:solidFill>
                        <a:effectLst/>
                        <a:uFillTx/>
                        <a:latin typeface="Arial"/>
                      </a:endParaRPr>
                    </a:p>
                  </a:txBody>
                  <a:tcPr anchor="t" marL="90000" marR="90000" marT="45000" marB="45000">
                    <a:lnL>
                      <a:noFill/>
                    </a:lnL>
                    <a:lnR>
                      <a:noFill/>
                    </a:lnR>
                    <a:lnT>
                      <a:noFill/>
                    </a:lnT>
                    <a:lnB>
                      <a:noFill/>
                    </a:lnB>
                    <a:solidFill>
                      <a:srgbClr val="729FCF"/>
                    </a:solid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Fluid recharge</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5%</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Ensures long-term sustainability of the heat resource</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rowSpan="2">
                  <a:txBody>
                    <a:bodyPr lIns="36000" rIns="36000" anchor="t">
                      <a:noAutofit/>
                    </a:bodyPr>
                    <a:p>
                      <a:pPr defTabSz="914400">
                        <a:lnSpc>
                          <a:spcPct val="115000"/>
                        </a:lnSpc>
                        <a:tabLst>
                          <a:tab pos="204120" algn="l"/>
                        </a:tabLst>
                      </a:pPr>
                      <a:r>
                        <a:rPr lang="en-GB" sz="1200" b="0" u="none" strike="noStrike">
                          <a:solidFill>
                            <a:srgbClr val="000000"/>
                          </a:solidFill>
                          <a:effectLst/>
                          <a:uFillTx/>
                          <a:latin typeface="Arial"/>
                          <a:ea typeface="DejaVu Sans"/>
                        </a:rPr>
                        <a:t>Economic (20%)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Drilling feasibility</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10%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Depth/rig accessibility. A 5km well is exponentially costlier than 2km</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vMerge="1">
                  <a:txBody>
                    <a:bodyPr lIns="90000" tIns="45000" rIns="90000" bIns="45000" anchor="t">
                      <a:noAutofit/>
                    </a:bodyPr>
                    <a:p>
                      <a:endParaRPr lang="en-GB" sz="1800" b="0" u="none" strike="noStrike">
                        <a:solidFill>
                          <a:srgbClr val="000000"/>
                        </a:solidFill>
                        <a:effectLst/>
                        <a:uFillTx/>
                        <a:latin typeface="Arial"/>
                      </a:endParaRPr>
                    </a:p>
                  </a:txBody>
                  <a:tcPr anchor="t" marL="90000" marR="90000" marT="45000" marB="45000">
                    <a:lnL>
                      <a:noFill/>
                    </a:lnL>
                    <a:lnR>
                      <a:noFill/>
                    </a:lnR>
                    <a:lnT>
                      <a:noFill/>
                    </a:lnT>
                    <a:lnB>
                      <a:noFill/>
                    </a:lnB>
                    <a:solidFill>
                      <a:srgbClr val="729FCF"/>
                    </a:solid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Heat demand</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10%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Distance to customers. Lowers pipe costs and heat loss</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89520">
                <a:tc rowSpan="2">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Constraints (20%)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Environmental</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10%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Statutory protected zones (SSSI, protected habitat, etc.)</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511200">
                <a:tc vMerge="1">
                  <a:txBody>
                    <a:bodyPr lIns="90000" tIns="45000" rIns="90000" bIns="45000" anchor="t">
                      <a:noAutofit/>
                    </a:bodyPr>
                    <a:p>
                      <a:endParaRPr lang="en-GB" sz="1800" b="0" u="none" strike="noStrike">
                        <a:solidFill>
                          <a:srgbClr val="000000"/>
                        </a:solidFill>
                        <a:effectLst/>
                        <a:uFillTx/>
                        <a:latin typeface="Arial"/>
                      </a:endParaRPr>
                    </a:p>
                  </a:txBody>
                  <a:tcPr anchor="t" marL="90000" marR="90000" marT="45000" marB="45000">
                    <a:lnL>
                      <a:noFill/>
                    </a:lnL>
                    <a:lnR>
                      <a:noFill/>
                    </a:lnR>
                    <a:lnT>
                      <a:noFill/>
                    </a:lnT>
                    <a:lnB>
                      <a:noFill/>
                    </a:lnB>
                    <a:solidFill>
                      <a:srgbClr val="729FCF"/>
                    </a:solidFill>
                  </a:tcPr>
                </a:tc>
                <a:tc>
                  <a:txBody>
                    <a:bodyPr lIns="36000" rIns="36000" anchor="t">
                      <a:noAutofit/>
                    </a:bodyPr>
                    <a:p>
                      <a:pPr defTabSz="914400">
                        <a:lnSpc>
                          <a:spcPct val="100000"/>
                        </a:lnSpc>
                      </a:pPr>
                      <a:r>
                        <a:rPr lang="en-GB" sz="1200" b="0" i="1" u="none" strike="noStrike">
                          <a:solidFill>
                            <a:srgbClr val="000000"/>
                          </a:solidFill>
                          <a:effectLst/>
                          <a:uFillTx/>
                          <a:latin typeface="Arial"/>
                          <a:ea typeface="DejaVu Sans"/>
                        </a:rPr>
                        <a:t>Social sensitivity</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10%</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00000"/>
                        </a:lnSpc>
                      </a:pPr>
                      <a:r>
                        <a:rPr lang="en-GB" sz="1200" b="0" u="none" strike="noStrike">
                          <a:solidFill>
                            <a:srgbClr val="000000"/>
                          </a:solidFill>
                          <a:effectLst/>
                          <a:uFillTx/>
                          <a:latin typeface="Arial"/>
                          <a:ea typeface="DejaVu Sans"/>
                        </a:rPr>
                        <a:t>Factors influencing social acceptance (noise, voting, IMD, population density)</a:t>
                      </a:r>
                      <a:endParaRPr lang="en-GB" sz="12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 name="Picture 1"/>
          <p:cNvPicPr/>
          <p:nvPr/>
        </p:nvPicPr>
        <p:blipFill>
          <a:blip r:embed="rId1"/>
          <a:stretch/>
        </p:blipFill>
        <p:spPr>
          <a:xfrm>
            <a:off x="2813040" y="1080"/>
            <a:ext cx="4471560" cy="5665320"/>
          </a:xfrm>
          <a:prstGeom prst="rect">
            <a:avLst/>
          </a:prstGeom>
          <a:noFill/>
          <a:ln w="0">
            <a:noFill/>
          </a:ln>
        </p:spPr>
      </p:pic>
      <p:sp>
        <p:nvSpPr>
          <p:cNvPr id="153" name="Rectangle 2"/>
          <p:cNvSpPr/>
          <p:nvPr/>
        </p:nvSpPr>
        <p:spPr>
          <a:xfrm>
            <a:off x="7164360" y="360"/>
            <a:ext cx="3055320" cy="1187640"/>
          </a:xfrm>
          <a:prstGeom prst="rect">
            <a:avLst/>
          </a:prstGeom>
          <a:noFill/>
          <a:ln w="0">
            <a:noFill/>
          </a:ln>
        </p:spPr>
        <p:style>
          <a:lnRef idx="0"/>
          <a:fillRef idx="0"/>
          <a:effectRef idx="0"/>
          <a:fontRef idx="minor"/>
        </p:style>
        <p:txBody>
          <a:bodyPr lIns="90000" tIns="45000" rIns="90000" bIns="45000" anchor="t" anchorCtr="1">
            <a:spAutoFit/>
          </a:bodyPr>
          <a:p>
            <a:pPr algn="ctr" defTabSz="914400">
              <a:lnSpc>
                <a:spcPct val="100000"/>
              </a:lnSpc>
            </a:pPr>
            <a:r>
              <a:rPr lang="en-GB" sz="3600" b="0" u="none" strike="noStrike">
                <a:solidFill>
                  <a:srgbClr val="000000"/>
                </a:solidFill>
                <a:effectLst/>
                <a:uFillTx/>
                <a:latin typeface="Arial"/>
                <a:ea typeface="DejaVu Sans"/>
              </a:rPr>
              <a:t>Favourability map</a:t>
            </a:r>
            <a:endParaRPr lang="en-GB" sz="36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PlaceHolder 17"/>
          <p:cNvSpPr/>
          <p:nvPr/>
        </p:nvSpPr>
        <p:spPr>
          <a:xfrm>
            <a:off x="504360" y="-23400"/>
            <a:ext cx="9055800" cy="671040"/>
          </a:xfrm>
          <a:prstGeom prst="rect">
            <a:avLst/>
          </a:prstGeom>
          <a:noFill/>
          <a:ln w="0">
            <a:noFill/>
          </a:ln>
        </p:spPr>
        <p:style>
          <a:lnRef idx="0"/>
          <a:fillRef idx="0"/>
          <a:effectRef idx="0"/>
          <a:fontRef idx="minor"/>
        </p:style>
        <p:txBody>
          <a:bodyPr lIns="0" tIns="0" rIns="0" bIns="0" anchor="ctr">
            <a:spAutoFit/>
          </a:bodyPr>
          <a:p>
            <a:pPr algn="ctr" defTabSz="914400">
              <a:lnSpc>
                <a:spcPct val="100000"/>
              </a:lnSpc>
              <a:tabLst>
                <a:tab pos="0" algn="l"/>
              </a:tabLst>
            </a:pPr>
            <a:r>
              <a:rPr lang="en-GB" sz="4400" b="0" u="none" strike="noStrike">
                <a:solidFill>
                  <a:srgbClr val="000000"/>
                </a:solidFill>
                <a:effectLst/>
                <a:uFillTx/>
                <a:latin typeface="Arial"/>
                <a:ea typeface="DejaVu Sans"/>
              </a:rPr>
              <a:t>Certainty matrix</a:t>
            </a:r>
            <a:endParaRPr lang="en-GB" sz="4400" b="0" u="none" strike="noStrike">
              <a:solidFill>
                <a:srgbClr val="000000"/>
              </a:solidFill>
              <a:effectLst/>
              <a:uFillTx/>
              <a:latin typeface="Arial"/>
            </a:endParaRPr>
          </a:p>
        </p:txBody>
      </p:sp>
      <p:graphicFrame>
        <p:nvGraphicFramePr>
          <p:cNvPr id="155" name="Table 105"/>
          <p:cNvGraphicFramePr/>
          <p:nvPr/>
        </p:nvGraphicFramePr>
        <p:xfrm>
          <a:off x="180000" y="720000"/>
          <a:ext cx="9719640" cy="4819680"/>
        </p:xfrm>
        <a:graphic>
          <a:graphicData uri="http://schemas.openxmlformats.org/drawingml/2006/table">
            <a:tbl>
              <a:tblPr/>
              <a:tblGrid>
                <a:gridCol w="1640520"/>
                <a:gridCol w="1250280"/>
                <a:gridCol w="2009160"/>
                <a:gridCol w="4820040"/>
              </a:tblGrid>
              <a:tr h="21600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Data class</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Data quality (1–5)</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Interpretation certainty (1–5)</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Rationale</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1. Heat potential</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2</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4</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Sparse borehole data (low density), but thermal gradients follow predictable physical laws.</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2. Reservoir presence</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2</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4</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Deep seismic/well logs are limited, but stratigraphic continuity is geologically reliable.</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3. Reservoir quality</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1</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3</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Porosity/permeability varies wildly even over metres; high risk of local "dry" spots.</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4. Seal integrity</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2</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4</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Based on known regional caprocks; usually consistent over large areas.</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5. Stress alignment</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2</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3</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Derived from regional tectonic models; local fracture behaviour can be unpredictable.</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6. Fluid recharge</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2</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2</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Highly complex hydrogeology; hard to model long-term sustainability without flow tests.</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7. Drilling feasibility</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4</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5</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Excellent BGS/topographic data on depth, slope and surface access.</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8. Heat demand</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5</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4</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High-resolution census/building data, though future demand (20+ years) is an estimate.</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9. Environmental issues</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5</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5</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Statutory designations (SSSIs, parks) are binary and legally definitive.</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461160">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10. Social sensitivity</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5</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1" u="none" strike="noStrike">
                          <a:solidFill>
                            <a:srgbClr val="1F1F1F"/>
                          </a:solidFill>
                          <a:effectLst/>
                          <a:uFillTx/>
                          <a:latin typeface="Arial"/>
                          <a:ea typeface="DejaVu Sans"/>
                        </a:rPr>
                        <a:t>2</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defTabSz="914400">
                        <a:lnSpc>
                          <a:spcPct val="114000"/>
                        </a:lnSpc>
                      </a:pPr>
                      <a:r>
                        <a:rPr lang="en-GB" sz="1100" b="0" u="none" strike="noStrike">
                          <a:solidFill>
                            <a:srgbClr val="1F1F1F"/>
                          </a:solidFill>
                          <a:effectLst/>
                          <a:uFillTx/>
                          <a:latin typeface="Arial"/>
                          <a:ea typeface="DejaVu Sans"/>
                        </a:rPr>
                        <a:t>Exhaustive census/election data, but "political vote" is a weak proxy for project support.</a:t>
                      </a:r>
                      <a:endParaRPr lang="en-GB" sz="1100" b="0" u="none" strike="noStrike">
                        <a:solidFill>
                          <a:srgbClr val="000000"/>
                        </a:solidFill>
                        <a:effectLst/>
                        <a:uFillTx/>
                        <a:latin typeface="Arial"/>
                      </a:endParaRPr>
                    </a:p>
                  </a:txBody>
                  <a:tcPr anchor="t" marL="36000" marR="36000" marT="45720" marB="4572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180360" y="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0" u="none" strike="noStrike">
                <a:solidFill>
                  <a:srgbClr val="000000"/>
                </a:solidFill>
                <a:effectLst/>
                <a:uFillTx/>
                <a:latin typeface="Arial"/>
                <a:ea typeface="DejaVu Sans"/>
              </a:rPr>
              <a:t>Questions asked</a:t>
            </a:r>
            <a:endParaRPr lang="en-GB" sz="3200" b="0" u="none" strike="noStrike">
              <a:solidFill>
                <a:srgbClr val="000000"/>
              </a:solidFill>
              <a:effectLst/>
              <a:uFillTx/>
              <a:latin typeface="Arial"/>
            </a:endParaRPr>
          </a:p>
        </p:txBody>
      </p:sp>
      <p:sp>
        <p:nvSpPr>
          <p:cNvPr id="59" name="PlaceHolder 43"/>
          <p:cNvSpPr/>
          <p:nvPr/>
        </p:nvSpPr>
        <p:spPr>
          <a:xfrm>
            <a:off x="135360" y="792000"/>
            <a:ext cx="9800280" cy="256068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GB" sz="2400" b="0" u="none" strike="noStrike">
                <a:solidFill>
                  <a:srgbClr val="000000"/>
                </a:solidFill>
                <a:effectLst/>
                <a:uFillTx/>
                <a:latin typeface="Arial"/>
                <a:ea typeface="Microsoft YaHei"/>
              </a:rPr>
              <a:t>Why does the Humber region need geothermal?</a:t>
            </a:r>
            <a:endParaRPr lang="en-GB" sz="2400" b="0" u="none" strike="noStrike">
              <a:solidFill>
                <a:srgbClr val="000000"/>
              </a:solidFill>
              <a:effectLst/>
              <a:uFillTx/>
              <a:latin typeface="Arial"/>
            </a:endParaRPr>
          </a:p>
          <a:p>
            <a:pPr defTabSz="914400">
              <a:lnSpc>
                <a:spcPct val="100000"/>
              </a:lnSpc>
            </a:pPr>
            <a:endParaRPr lang="en-GB" sz="2400" b="0" u="none" strike="noStrike">
              <a:solidFill>
                <a:srgbClr val="000000"/>
              </a:solidFill>
              <a:effectLst/>
              <a:uFillTx/>
              <a:latin typeface="Arial"/>
            </a:endParaRPr>
          </a:p>
          <a:p>
            <a:pPr defTabSz="914400">
              <a:lnSpc>
                <a:spcPct val="100000"/>
              </a:lnSpc>
            </a:pPr>
            <a:r>
              <a:rPr lang="en-GB" sz="2400" b="0" u="none" strike="noStrike">
                <a:solidFill>
                  <a:srgbClr val="000000"/>
                </a:solidFill>
                <a:effectLst/>
                <a:uFillTx/>
                <a:latin typeface="Arial"/>
                <a:ea typeface="Microsoft YaHei"/>
              </a:rPr>
              <a:t>Might geothermal work in the Humber region?</a:t>
            </a:r>
            <a:endParaRPr lang="en-GB" sz="2400" b="0" u="none" strike="noStrike">
              <a:solidFill>
                <a:srgbClr val="000000"/>
              </a:solidFill>
              <a:effectLst/>
              <a:uFillTx/>
              <a:latin typeface="Arial"/>
            </a:endParaRPr>
          </a:p>
          <a:p>
            <a:pPr defTabSz="914400">
              <a:lnSpc>
                <a:spcPct val="100000"/>
              </a:lnSpc>
            </a:pPr>
            <a:endParaRPr lang="en-GB" sz="2400" b="0" u="none" strike="noStrike">
              <a:solidFill>
                <a:srgbClr val="000000"/>
              </a:solidFill>
              <a:effectLst/>
              <a:uFillTx/>
              <a:latin typeface="Arial"/>
            </a:endParaRPr>
          </a:p>
          <a:p>
            <a:pPr defTabSz="914400">
              <a:lnSpc>
                <a:spcPct val="100000"/>
              </a:lnSpc>
            </a:pPr>
            <a:r>
              <a:rPr lang="en-GB" sz="2400" b="0" u="none" strike="noStrike">
                <a:solidFill>
                  <a:srgbClr val="000000"/>
                </a:solidFill>
                <a:effectLst/>
                <a:uFillTx/>
                <a:latin typeface="Arial"/>
                <a:ea typeface="Microsoft YaHei"/>
              </a:rPr>
              <a:t>Can we identify the best places for geothermal?</a:t>
            </a:r>
            <a:endParaRPr lang="en-GB" sz="2400" b="0" u="none" strike="noStrike">
              <a:solidFill>
                <a:srgbClr val="000000"/>
              </a:solidFill>
              <a:effectLst/>
              <a:uFillTx/>
              <a:latin typeface="Arial"/>
            </a:endParaRPr>
          </a:p>
          <a:p>
            <a:pPr defTabSz="914400">
              <a:lnSpc>
                <a:spcPct val="100000"/>
              </a:lnSpc>
            </a:pPr>
            <a:endParaRPr lang="en-GB" sz="2400" b="0" u="none" strike="noStrike">
              <a:solidFill>
                <a:srgbClr val="000000"/>
              </a:solidFill>
              <a:effectLst/>
              <a:uFillTx/>
              <a:latin typeface="Arial"/>
            </a:endParaRPr>
          </a:p>
          <a:p>
            <a:pPr defTabSz="914400">
              <a:lnSpc>
                <a:spcPct val="100000"/>
              </a:lnSpc>
            </a:pPr>
            <a:r>
              <a:rPr lang="en-GB" sz="2400" b="0" u="none" strike="noStrike">
                <a:solidFill>
                  <a:srgbClr val="000000"/>
                </a:solidFill>
                <a:effectLst/>
                <a:uFillTx/>
                <a:latin typeface="Arial"/>
                <a:ea typeface="Microsoft YaHei"/>
              </a:rPr>
              <a:t>What could geothermal energy achieve?</a:t>
            </a:r>
            <a:endParaRPr lang="en-GB" sz="24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Picture 108"/>
          <p:cNvPicPr/>
          <p:nvPr/>
        </p:nvPicPr>
        <p:blipFill>
          <a:blip r:embed="rId1"/>
          <a:stretch/>
        </p:blipFill>
        <p:spPr>
          <a:xfrm>
            <a:off x="518760" y="587520"/>
            <a:ext cx="9033840" cy="5073840"/>
          </a:xfrm>
          <a:prstGeom prst="rect">
            <a:avLst/>
          </a:prstGeom>
          <a:noFill/>
          <a:ln w="0">
            <a:noFill/>
          </a:ln>
        </p:spPr>
      </p:pic>
      <p:sp>
        <p:nvSpPr>
          <p:cNvPr id="157" name="PlaceHolder 18"/>
          <p:cNvSpPr/>
          <p:nvPr/>
        </p:nvSpPr>
        <p:spPr>
          <a:xfrm>
            <a:off x="947160" y="-720"/>
            <a:ext cx="8186400" cy="48852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Site evaluation</a:t>
            </a:r>
            <a:endParaRPr lang="en-GB" sz="3200" b="0" u="none" strike="noStrike">
              <a:solidFill>
                <a:srgbClr val="000000"/>
              </a:solidFill>
              <a:effectLst/>
              <a:uFillTx/>
              <a:latin typeface="Arial"/>
            </a:endParaRPr>
          </a:p>
        </p:txBody>
      </p:sp>
      <p:pic>
        <p:nvPicPr>
          <p:cNvPr id="158" name="Picture 110"/>
          <p:cNvPicPr/>
          <p:nvPr/>
        </p:nvPicPr>
        <p:blipFill>
          <a:blip r:embed="rId2"/>
          <a:stretch/>
        </p:blipFill>
        <p:spPr>
          <a:xfrm>
            <a:off x="1447560" y="587520"/>
            <a:ext cx="7176600" cy="5074200"/>
          </a:xfrm>
          <a:prstGeom prst="rect">
            <a:avLst/>
          </a:prstGeom>
          <a:noFill/>
          <a:ln w="0">
            <a:noFill/>
          </a:ln>
        </p:spPr>
      </p:pic>
    </p:spTree>
  </p:cSld>
  <mc:AlternateContent>
    <mc:Choice Requires="p14">
      <p:transition spd="slow" p14:dur="2000"/>
    </mc:Choice>
    <mc:Fallback>
      <p:transition spd="slow"/>
    </mc:Fallback>
  </mc:AlternateContent>
  <p:timing>
    <p:tnLst>
      <p:par>
        <p:cTn id="103" dur="indefinite" restart="never" nodeType="tmRoot">
          <p:childTnLst>
            <p:seq>
              <p:cTn id="104" dur="indefinite" nodeType="mainSeq">
                <p:childTnLst>
                  <p:par>
                    <p:cTn id="105" fill="hold">
                      <p:stCondLst>
                        <p:cond delay="indefinite"/>
                      </p:stCondLst>
                      <p:childTnLst>
                        <p:par>
                          <p:cTn id="106" fill="hold">
                            <p:stCondLst>
                              <p:cond delay="0"/>
                            </p:stCondLst>
                            <p:childTnLst>
                              <p:par>
                                <p:cTn id="107" presetID="1" presetClass="entr" fill="hold" nodeType="clickEffect">
                                  <p:stCondLst>
                                    <p:cond delay="0"/>
                                  </p:stCondLst>
                                  <p:childTnLst>
                                    <p:set>
                                      <p:cBhvr>
                                        <p:cTn id="108" dur="1" fill="hold">
                                          <p:stCondLst>
                                            <p:cond delay="0"/>
                                          </p:stCondLst>
                                        </p:cTn>
                                        <p:tgtEl>
                                          <p:spTgt spid="158"/>
                                        </p:tgtEl>
                                        <p:attrNameLst>
                                          <p:attrName>style.visibility</p:attrName>
                                        </p:attrNameLst>
                                      </p:cBhvr>
                                      <p:to>
                                        <p:strVal val="visible"/>
                                      </p:to>
                                    </p:set>
                                  </p:childTnLst>
                                </p:cTn>
                              </p:par>
                              <p:par>
                                <p:cTn id="109" presetID="1" presetClass="exit" fill="hold" nodeType="withEffect">
                                  <p:stCondLst>
                                    <p:cond delay="0"/>
                                  </p:stCondLst>
                                  <p:childTnLst>
                                    <p:set>
                                      <p:cBhvr>
                                        <p:cTn id="110" dur="1" fill="hold">
                                          <p:stCondLst>
                                            <p:cond delay="0"/>
                                          </p:stCondLst>
                                        </p:cTn>
                                        <p:tgtEl>
                                          <p:spTgt spid="15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38"/>
          <p:cNvSpPr/>
          <p:nvPr/>
        </p:nvSpPr>
        <p:spPr>
          <a:xfrm>
            <a:off x="947160" y="-720"/>
            <a:ext cx="8186400" cy="48852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Site evaluation</a:t>
            </a:r>
            <a:endParaRPr lang="en-GB" sz="3200" b="0" u="none" strike="noStrike">
              <a:solidFill>
                <a:srgbClr val="000000"/>
              </a:solidFill>
              <a:effectLst/>
              <a:uFillTx/>
              <a:latin typeface="Arial"/>
            </a:endParaRPr>
          </a:p>
        </p:txBody>
      </p:sp>
      <p:sp>
        <p:nvSpPr>
          <p:cNvPr id="160" name="PlaceHolder 41"/>
          <p:cNvSpPr/>
          <p:nvPr/>
        </p:nvSpPr>
        <p:spPr>
          <a:xfrm>
            <a:off x="140400" y="756360"/>
            <a:ext cx="9800280" cy="2560680"/>
          </a:xfrm>
          <a:prstGeom prst="rect">
            <a:avLst/>
          </a:prstGeom>
          <a:noFill/>
          <a:ln w="0">
            <a:noFill/>
          </a:ln>
        </p:spPr>
        <p:style>
          <a:lnRef idx="0"/>
          <a:fillRef idx="0"/>
          <a:effectRef idx="0"/>
          <a:fontRef idx="minor"/>
        </p:style>
        <p:txBody>
          <a:bodyPr lIns="0" tIns="0" rIns="0" bIns="0" anchor="t">
            <a:spAutoFit/>
          </a:bodyPr>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Several sites have been selected for evaluation</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Values collected from the QGIS project, including the favourability maps</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This information enables the selected sites to be ranked</a:t>
            </a:r>
            <a:endParaRPr lang="en-GB" sz="2400" b="0" u="none" strike="noStrike">
              <a:solidFill>
                <a:srgbClr val="000000"/>
              </a:solidFill>
              <a:effectLst/>
              <a:uFillTx/>
              <a:latin typeface="Arial"/>
            </a:endParaRPr>
          </a:p>
          <a:p>
            <a:pPr marL="457200" indent="-457200" defTabSz="914400">
              <a:lnSpc>
                <a:spcPct val="100000"/>
              </a:lnSpc>
              <a:buClr>
                <a:srgbClr val="000000"/>
              </a:buClr>
              <a:buFont typeface="OpenSymbol"/>
              <a:buAutoNum type="arabicPeriod"/>
            </a:pPr>
            <a:r>
              <a:rPr lang="en-GB" sz="2400" b="0" u="none" strike="noStrike">
                <a:solidFill>
                  <a:srgbClr val="000000"/>
                </a:solidFill>
                <a:effectLst/>
                <a:uFillTx/>
                <a:latin typeface="Arial"/>
                <a:ea typeface="Microsoft YaHei"/>
              </a:rPr>
              <a:t>Some data can also be used to calculate potential heat production, financial value of that heat and amount of CO</a:t>
            </a:r>
            <a:r>
              <a:rPr lang="en-GB" sz="2400" b="0" u="none" strike="noStrike" baseline="-8000">
                <a:solidFill>
                  <a:srgbClr val="000000"/>
                </a:solidFill>
                <a:effectLst/>
                <a:uFillTx/>
                <a:latin typeface="Arial"/>
                <a:ea typeface="Microsoft YaHei"/>
              </a:rPr>
              <a:t>2</a:t>
            </a:r>
            <a:r>
              <a:rPr lang="en-GB" sz="2400" b="0" u="none" strike="noStrike">
                <a:solidFill>
                  <a:srgbClr val="000000"/>
                </a:solidFill>
                <a:effectLst/>
                <a:uFillTx/>
                <a:latin typeface="Arial"/>
                <a:ea typeface="Microsoft YaHei"/>
              </a:rPr>
              <a:t> saved</a:t>
            </a:r>
            <a:endParaRPr lang="en-GB" sz="2400" b="0" u="none" strike="noStrike">
              <a:solidFill>
                <a:srgbClr val="000000"/>
              </a:solidFill>
              <a:effectLst/>
              <a:uFillTx/>
              <a:latin typeface="Arial"/>
            </a:endParaRPr>
          </a:p>
          <a:p>
            <a:pPr defTabSz="914400">
              <a:lnSpc>
                <a:spcPct val="100000"/>
              </a:lnSpc>
            </a:pPr>
            <a:endParaRPr lang="en-GB" sz="24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50"/>
          <p:cNvSpPr/>
          <p:nvPr/>
        </p:nvSpPr>
        <p:spPr>
          <a:xfrm>
            <a:off x="947160" y="-720"/>
            <a:ext cx="8186400" cy="48852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Site evaluation</a:t>
            </a:r>
            <a:endParaRPr lang="en-GB" sz="3200" b="0" u="none" strike="noStrike">
              <a:solidFill>
                <a:srgbClr val="000000"/>
              </a:solidFill>
              <a:effectLst/>
              <a:uFillTx/>
              <a:latin typeface="Arial"/>
            </a:endParaRPr>
          </a:p>
        </p:txBody>
      </p:sp>
      <p:pic>
        <p:nvPicPr>
          <p:cNvPr id="162" name=""/>
          <p:cNvPicPr/>
          <p:nvPr/>
        </p:nvPicPr>
        <p:blipFill>
          <a:blip r:embed="rId1"/>
          <a:stretch/>
        </p:blipFill>
        <p:spPr>
          <a:xfrm>
            <a:off x="2880" y="596520"/>
            <a:ext cx="10080360" cy="4462200"/>
          </a:xfrm>
          <a:prstGeom prst="rect">
            <a:avLst/>
          </a:prstGeom>
          <a:noFill/>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53"/>
          <p:cNvSpPr/>
          <p:nvPr/>
        </p:nvSpPr>
        <p:spPr>
          <a:xfrm>
            <a:off x="947160" y="-720"/>
            <a:ext cx="8186400" cy="48852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Ranking of the selected sites</a:t>
            </a:r>
            <a:endParaRPr lang="en-GB" sz="3200" b="0" u="none" strike="noStrike">
              <a:solidFill>
                <a:srgbClr val="000000"/>
              </a:solidFill>
              <a:effectLst/>
              <a:uFillTx/>
              <a:latin typeface="Arial"/>
            </a:endParaRPr>
          </a:p>
        </p:txBody>
      </p:sp>
      <p:graphicFrame>
        <p:nvGraphicFramePr>
          <p:cNvPr id="164" name=""/>
          <p:cNvGraphicFramePr/>
          <p:nvPr/>
        </p:nvGraphicFramePr>
        <p:xfrm>
          <a:off x="180000" y="734400"/>
          <a:ext cx="9719280" cy="3463200"/>
        </p:xfrm>
        <a:graphic>
          <a:graphicData uri="http://schemas.openxmlformats.org/drawingml/2006/table">
            <a:tbl>
              <a:tblPr/>
              <a:tblGrid>
                <a:gridCol w="4387320"/>
                <a:gridCol w="5332320"/>
              </a:tblGrid>
              <a:tr h="346320">
                <a:tc>
                  <a:txBody>
                    <a:bodyPr lIns="36000" tIns="36000" rIns="36000" bIns="36000" anchor="t">
                      <a:noAutofit/>
                    </a:bodyPr>
                    <a:p>
                      <a:r>
                        <a:rPr lang="en-GB" sz="2200" b="1" u="none" strike="noStrike">
                          <a:solidFill>
                            <a:srgbClr val="000000"/>
                          </a:solidFill>
                          <a:effectLst/>
                          <a:uFillTx/>
                          <a:latin typeface="Arial"/>
                        </a:rPr>
                        <a:t>Site</a:t>
                      </a:r>
                      <a:endParaRPr lang="en-GB" sz="2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2200" b="1" u="none" strike="noStrike">
                          <a:solidFill>
                            <a:srgbClr val="000000"/>
                          </a:solidFill>
                          <a:effectLst/>
                          <a:uFillTx/>
                          <a:latin typeface="Arial"/>
                          <a:ea typeface="Microsoft YaHei"/>
                        </a:rPr>
                        <a:t>Total </a:t>
                      </a:r>
                      <a:r>
                        <a:rPr lang="en-GB" sz="2200" b="1" u="none" strike="noStrike">
                          <a:solidFill>
                            <a:srgbClr val="000000"/>
                          </a:solidFill>
                          <a:effectLst/>
                          <a:uFillTx/>
                          <a:latin typeface="Arial"/>
                          <a:ea typeface="Microsoft YaHei"/>
                        </a:rPr>
                        <a:t>normalised geothermal potential</a:t>
                      </a:r>
                      <a:endParaRPr lang="en-GB" sz="2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46320">
                <a:tc>
                  <a:txBody>
                    <a:bodyPr lIns="36000" tIns="36000" rIns="36000" bIns="36000" anchor="t">
                      <a:noAutofit/>
                    </a:bodyPr>
                    <a:p>
                      <a:r>
                        <a:rPr lang="en-GB" sz="2200" b="0" u="none" strike="noStrike">
                          <a:solidFill>
                            <a:srgbClr val="000000"/>
                          </a:solidFill>
                          <a:effectLst/>
                          <a:uFillTx/>
                          <a:latin typeface="Arial"/>
                          <a:ea typeface="Microsoft YaHei"/>
                        </a:rPr>
                        <a:t>University of Hull</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2200" b="0" u="none" strike="noStrike">
                          <a:solidFill>
                            <a:srgbClr val="000000"/>
                          </a:solidFill>
                          <a:effectLst/>
                          <a:uFillTx/>
                          <a:latin typeface="Arial"/>
                          <a:ea typeface="Arial"/>
                        </a:rPr>
                        <a:t>0.52644</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46320">
                <a:tc>
                  <a:txBody>
                    <a:bodyPr lIns="36000" tIns="36000" rIns="36000" bIns="36000" anchor="t">
                      <a:noAutofit/>
                    </a:bodyPr>
                    <a:p>
                      <a:r>
                        <a:rPr lang="en-GB" sz="2200" b="0" u="none" strike="noStrike">
                          <a:solidFill>
                            <a:srgbClr val="000000"/>
                          </a:solidFill>
                          <a:effectLst/>
                          <a:uFillTx/>
                          <a:latin typeface="Arial"/>
                          <a:ea typeface="Microsoft YaHei"/>
                        </a:rPr>
                        <a:t>Princess of Wales Hospital</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2200" b="0" u="none" strike="noStrike">
                          <a:solidFill>
                            <a:srgbClr val="000000"/>
                          </a:solidFill>
                          <a:effectLst/>
                          <a:uFillTx/>
                          <a:latin typeface="Arial"/>
                          <a:ea typeface="Arial"/>
                        </a:rPr>
                        <a:t>0.71786</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46320">
                <a:tc>
                  <a:txBody>
                    <a:bodyPr lIns="36000" tIns="36000" rIns="36000" bIns="36000" anchor="t">
                      <a:noAutofit/>
                    </a:bodyPr>
                    <a:p>
                      <a:r>
                        <a:rPr lang="en-GB" sz="2200" b="0" u="none" strike="noStrike">
                          <a:solidFill>
                            <a:srgbClr val="000000"/>
                          </a:solidFill>
                          <a:effectLst/>
                          <a:uFillTx/>
                          <a:latin typeface="Arial"/>
                          <a:ea typeface="Microsoft YaHei"/>
                        </a:rPr>
                        <a:t>Trippett Street</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2200" b="0" u="none" strike="noStrike">
                          <a:solidFill>
                            <a:srgbClr val="000000"/>
                          </a:solidFill>
                          <a:effectLst/>
                          <a:uFillTx/>
                          <a:latin typeface="Arial"/>
                          <a:ea typeface="Arial"/>
                        </a:rPr>
                        <a:t>0.79987</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46320">
                <a:tc>
                  <a:txBody>
                    <a:bodyPr lIns="36000" tIns="36000" rIns="36000" bIns="36000" anchor="t">
                      <a:noAutofit/>
                    </a:bodyPr>
                    <a:p>
                      <a:r>
                        <a:rPr lang="en-GB" sz="2200" b="0" u="none" strike="noStrike">
                          <a:solidFill>
                            <a:srgbClr val="000000"/>
                          </a:solidFill>
                          <a:effectLst/>
                          <a:uFillTx/>
                          <a:latin typeface="Arial"/>
                          <a:ea typeface="Microsoft YaHei"/>
                        </a:rPr>
                        <a:t>Yorkshire Energy Park Phase 1</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2200" b="0" u="none" strike="noStrike">
                          <a:solidFill>
                            <a:srgbClr val="000000"/>
                          </a:solidFill>
                          <a:effectLst/>
                          <a:uFillTx/>
                          <a:latin typeface="Arial"/>
                          <a:ea typeface="Arial"/>
                        </a:rPr>
                        <a:t>0.83997</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46320">
                <a:tc>
                  <a:txBody>
                    <a:bodyPr lIns="36000" tIns="36000" rIns="36000" bIns="36000" anchor="t">
                      <a:noAutofit/>
                    </a:bodyPr>
                    <a:p>
                      <a:r>
                        <a:rPr lang="en-GB" sz="2200" b="0" u="none" strike="noStrike">
                          <a:solidFill>
                            <a:srgbClr val="000000"/>
                          </a:solidFill>
                          <a:effectLst/>
                          <a:uFillTx/>
                          <a:latin typeface="Arial"/>
                          <a:ea typeface="Microsoft YaHei"/>
                        </a:rPr>
                        <a:t>Scunthorpe General Hospital</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2200" b="0" u="none" strike="noStrike">
                          <a:solidFill>
                            <a:srgbClr val="000000"/>
                          </a:solidFill>
                          <a:effectLst/>
                          <a:uFillTx/>
                          <a:latin typeface="Arial"/>
                          <a:ea typeface="Arial"/>
                        </a:rPr>
                        <a:t>0.72196</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46320">
                <a:tc>
                  <a:txBody>
                    <a:bodyPr lIns="36000" tIns="36000" rIns="36000" bIns="36000" anchor="t">
                      <a:noAutofit/>
                    </a:bodyPr>
                    <a:p>
                      <a:r>
                        <a:rPr lang="en-GB" sz="2200" b="0" u="none" strike="noStrike">
                          <a:solidFill>
                            <a:srgbClr val="000000"/>
                          </a:solidFill>
                          <a:effectLst/>
                          <a:uFillTx/>
                          <a:latin typeface="Arial"/>
                          <a:ea typeface="Microsoft YaHei"/>
                        </a:rPr>
                        <a:t>Hull Royal Infirmary</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2200" b="0" u="none" strike="noStrike">
                          <a:solidFill>
                            <a:srgbClr val="000000"/>
                          </a:solidFill>
                          <a:effectLst/>
                          <a:uFillTx/>
                          <a:latin typeface="Arial"/>
                          <a:ea typeface="Arial"/>
                        </a:rPr>
                        <a:t>0.7091</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46320">
                <a:tc>
                  <a:txBody>
                    <a:bodyPr lIns="36000" tIns="36000" rIns="36000" bIns="36000" anchor="t">
                      <a:noAutofit/>
                    </a:bodyPr>
                    <a:p>
                      <a:r>
                        <a:rPr lang="en-GB" sz="2200" b="0" u="none" strike="noStrike">
                          <a:solidFill>
                            <a:srgbClr val="000000"/>
                          </a:solidFill>
                          <a:effectLst/>
                          <a:uFillTx/>
                          <a:latin typeface="Arial"/>
                          <a:ea typeface="Microsoft YaHei"/>
                        </a:rPr>
                        <a:t>Castle Hill Hospital</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2200" b="0" u="none" strike="noStrike">
                          <a:solidFill>
                            <a:srgbClr val="000000"/>
                          </a:solidFill>
                          <a:effectLst/>
                          <a:uFillTx/>
                          <a:latin typeface="Arial"/>
                          <a:ea typeface="Arial"/>
                        </a:rPr>
                        <a:t>0.56143</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346320">
                <a:tc>
                  <a:txBody>
                    <a:bodyPr lIns="36000" tIns="36000" rIns="36000" bIns="36000" anchor="t">
                      <a:noAutofit/>
                    </a:bodyPr>
                    <a:p>
                      <a:r>
                        <a:rPr lang="en-GB" sz="2200" b="0" u="none" strike="noStrike">
                          <a:solidFill>
                            <a:srgbClr val="000000"/>
                          </a:solidFill>
                          <a:effectLst/>
                          <a:uFillTx/>
                          <a:latin typeface="Arial"/>
                          <a:ea typeface="Microsoft YaHei"/>
                        </a:rPr>
                        <a:t>Cleethorpes1</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2200" b="0" u="none" strike="noStrike">
                          <a:solidFill>
                            <a:srgbClr val="000000"/>
                          </a:solidFill>
                          <a:effectLst/>
                          <a:uFillTx/>
                          <a:latin typeface="Arial"/>
                          <a:ea typeface="Arial"/>
                        </a:rPr>
                        <a:t>0.61534</a:t>
                      </a:r>
                      <a:endParaRPr lang="en-GB" sz="2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9"/>
          <p:cNvSpPr/>
          <p:nvPr/>
        </p:nvSpPr>
        <p:spPr>
          <a:xfrm>
            <a:off x="135720" y="792360"/>
            <a:ext cx="9800280" cy="4023720"/>
          </a:xfrm>
          <a:prstGeom prst="rect">
            <a:avLst/>
          </a:prstGeom>
          <a:noFill/>
          <a:ln w="0">
            <a:noFill/>
          </a:ln>
        </p:spPr>
        <p:style>
          <a:lnRef idx="0"/>
          <a:fillRef idx="0"/>
          <a:effectRef idx="0"/>
          <a:fontRef idx="minor"/>
        </p:style>
        <p:txBody>
          <a:bodyPr lIns="0" tIns="0" rIns="0" bIns="0" anchor="t">
            <a:spAutoFit/>
          </a:bodyPr>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The Sherwood Sandstone has good potential and very well-constrained geology</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Temperature increases with depth, but so does uncertainty, with deeper rocks being more problematic</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High potential areas include Hull, Grimsby, Hornchurch, Maplethorpe</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Weighting will influence favourability, but rock temperature and demand are always likely to be key factors</a:t>
            </a:r>
            <a:endParaRPr lang="en-GB" sz="2400" b="0" u="none" strike="noStrike">
              <a:solidFill>
                <a:srgbClr val="000000"/>
              </a:solidFill>
              <a:effectLst/>
              <a:uFillTx/>
              <a:latin typeface="Arial"/>
            </a:endParaRPr>
          </a:p>
          <a:p>
            <a:pPr marL="216000" indent="-216000" defTabSz="914400">
              <a:lnSpc>
                <a:spcPct val="100000"/>
              </a:lnSpc>
              <a:buClr>
                <a:srgbClr val="000000"/>
              </a:buClr>
              <a:buFont typeface="Symbol" charset="2"/>
              <a:buChar char=""/>
            </a:pPr>
            <a:r>
              <a:rPr lang="en-GB" sz="2400" b="0" u="none" strike="noStrike">
                <a:solidFill>
                  <a:srgbClr val="000000"/>
                </a:solidFill>
                <a:effectLst/>
                <a:uFillTx/>
                <a:latin typeface="Arial"/>
                <a:ea typeface="Microsoft YaHei"/>
              </a:rPr>
              <a:t>The fluid recharge model should be improved and social sensitivity should be addressed further</a:t>
            </a:r>
            <a:endParaRPr lang="en-GB" sz="2400" b="0" u="none" strike="noStrike">
              <a:solidFill>
                <a:srgbClr val="000000"/>
              </a:solidFill>
              <a:effectLst/>
              <a:uFillTx/>
              <a:latin typeface="Arial"/>
            </a:endParaRPr>
          </a:p>
          <a:p>
            <a:pPr defTabSz="914400">
              <a:lnSpc>
                <a:spcPct val="100000"/>
              </a:lnSpc>
            </a:pPr>
            <a:endParaRPr lang="en-GB" sz="2400" b="0" u="none" strike="noStrike">
              <a:solidFill>
                <a:srgbClr val="000000"/>
              </a:solidFill>
              <a:effectLst/>
              <a:uFillTx/>
              <a:latin typeface="Arial"/>
            </a:endParaRPr>
          </a:p>
          <a:p>
            <a:pPr defTabSz="914400">
              <a:lnSpc>
                <a:spcPct val="100000"/>
              </a:lnSpc>
            </a:pPr>
            <a:r>
              <a:rPr lang="en-GB" sz="2400" b="0" u="none" strike="noStrike">
                <a:solidFill>
                  <a:srgbClr val="000000"/>
                </a:solidFill>
                <a:effectLst/>
                <a:uFillTx/>
                <a:latin typeface="Arial"/>
                <a:ea typeface="Microsoft YaHei"/>
              </a:rPr>
              <a:t>But what about the </a:t>
            </a:r>
            <a:r>
              <a:rPr lang="en-GB" sz="2400" b="0" i="1" u="none" strike="noStrike">
                <a:solidFill>
                  <a:srgbClr val="000000"/>
                </a:solidFill>
                <a:effectLst/>
                <a:uFillTx/>
                <a:latin typeface="Arial"/>
                <a:ea typeface="Microsoft YaHei"/>
              </a:rPr>
              <a:t>value</a:t>
            </a:r>
            <a:r>
              <a:rPr lang="en-GB" sz="2400" b="0" u="none" strike="noStrike">
                <a:solidFill>
                  <a:srgbClr val="000000"/>
                </a:solidFill>
                <a:effectLst/>
                <a:uFillTx/>
                <a:latin typeface="Arial"/>
                <a:ea typeface="Microsoft YaHei"/>
              </a:rPr>
              <a:t>?</a:t>
            </a:r>
            <a:endParaRPr lang="en-GB" sz="2400" b="0" u="none" strike="noStrike">
              <a:solidFill>
                <a:srgbClr val="000000"/>
              </a:solidFill>
              <a:effectLst/>
              <a:uFillTx/>
              <a:latin typeface="Arial"/>
            </a:endParaRPr>
          </a:p>
        </p:txBody>
      </p:sp>
      <p:sp>
        <p:nvSpPr>
          <p:cNvPr id="166" name="PlaceHolder 1"/>
          <p:cNvSpPr>
            <a:spLocks noGrp="1"/>
          </p:cNvSpPr>
          <p:nvPr>
            <p:ph type="title"/>
          </p:nvPr>
        </p:nvSpPr>
        <p:spPr>
          <a:xfrm>
            <a:off x="180720" y="36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7. What it means</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67" name=""/>
          <p:cNvGraphicFramePr/>
          <p:nvPr/>
        </p:nvGraphicFramePr>
        <p:xfrm>
          <a:off x="180720" y="734400"/>
          <a:ext cx="9719640" cy="4792320"/>
        </p:xfrm>
        <a:graphic>
          <a:graphicData uri="http://schemas.openxmlformats.org/drawingml/2006/table">
            <a:tbl>
              <a:tblPr/>
              <a:tblGrid>
                <a:gridCol w="1956600"/>
                <a:gridCol w="1104120"/>
                <a:gridCol w="1239480"/>
                <a:gridCol w="1059840"/>
                <a:gridCol w="853920"/>
                <a:gridCol w="1531080"/>
                <a:gridCol w="1023480"/>
                <a:gridCol w="951480"/>
              </a:tblGrid>
              <a:tr h="311040">
                <a:tc>
                  <a:txBody>
                    <a:bodyPr lIns="36000" tIns="36000" rIns="36000" bIns="36000" anchor="t">
                      <a:noAutofit/>
                    </a:bodyPr>
                    <a:p>
                      <a:pPr>
                        <a:lnSpc>
                          <a:spcPct val="115000"/>
                        </a:lnSpc>
                      </a:pPr>
                      <a:r>
                        <a:rPr lang="en-GB" sz="1200" b="1" u="none" strike="noStrike">
                          <a:solidFill>
                            <a:srgbClr val="000000"/>
                          </a:solidFill>
                          <a:effectLst/>
                          <a:uFillTx/>
                          <a:latin typeface="Arial"/>
                        </a:rPr>
                        <a:t>Site name</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nSpc>
                          <a:spcPct val="115000"/>
                        </a:lnSpc>
                      </a:pPr>
                      <a:r>
                        <a:rPr lang="en-GB" sz="1200" b="1" u="none" strike="noStrike">
                          <a:solidFill>
                            <a:srgbClr val="000000"/>
                          </a:solidFill>
                          <a:effectLst/>
                          <a:uFillTx/>
                          <a:latin typeface="Arial"/>
                        </a:rPr>
                        <a:t>University of Hull</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nSpc>
                          <a:spcPct val="115000"/>
                        </a:lnSpc>
                      </a:pPr>
                      <a:r>
                        <a:rPr lang="en-GB" sz="1200" b="1" u="none" strike="noStrike">
                          <a:solidFill>
                            <a:srgbClr val="000000"/>
                          </a:solidFill>
                          <a:effectLst/>
                          <a:uFillTx/>
                          <a:latin typeface="Arial"/>
                        </a:rPr>
                        <a:t>Princess of Wales Hospital</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nSpc>
                          <a:spcPct val="115000"/>
                        </a:lnSpc>
                      </a:pPr>
                      <a:r>
                        <a:rPr lang="en-GB" sz="1200" b="1" u="none" strike="noStrike">
                          <a:solidFill>
                            <a:srgbClr val="000000"/>
                          </a:solidFill>
                          <a:effectLst/>
                          <a:uFillTx/>
                          <a:latin typeface="Arial"/>
                        </a:rPr>
                        <a:t>Trippett Street</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nSpc>
                          <a:spcPct val="115000"/>
                        </a:lnSpc>
                      </a:pPr>
                      <a:r>
                        <a:rPr lang="en-GB" sz="1200" b="1" u="none" strike="noStrike">
                          <a:solidFill>
                            <a:srgbClr val="000000"/>
                          </a:solidFill>
                          <a:effectLst/>
                          <a:uFillTx/>
                          <a:latin typeface="Arial"/>
                        </a:rPr>
                        <a:t>Hull Royal Infirmary</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nSpc>
                          <a:spcPct val="115000"/>
                        </a:lnSpc>
                      </a:pPr>
                      <a:r>
                        <a:rPr lang="en-GB" sz="1200" b="1" u="none" strike="noStrike">
                          <a:solidFill>
                            <a:srgbClr val="000000"/>
                          </a:solidFill>
                          <a:effectLst/>
                          <a:uFillTx/>
                          <a:latin typeface="Arial"/>
                        </a:rPr>
                        <a:t>Saltend Chemicals Park</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nSpc>
                          <a:spcPct val="115000"/>
                        </a:lnSpc>
                      </a:pPr>
                      <a:r>
                        <a:rPr lang="en-GB" sz="1200" b="1" u="none" strike="noStrike">
                          <a:solidFill>
                            <a:srgbClr val="000000"/>
                          </a:solidFill>
                          <a:effectLst/>
                          <a:uFillTx/>
                          <a:latin typeface="Arial"/>
                        </a:rPr>
                        <a:t>Associated British Ports</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nSpc>
                          <a:spcPct val="115000"/>
                        </a:lnSpc>
                      </a:pPr>
                      <a:r>
                        <a:rPr lang="en-GB" sz="1200" b="1" u="none" strike="noStrike">
                          <a:solidFill>
                            <a:srgbClr val="000000"/>
                          </a:solidFill>
                          <a:effectLst/>
                          <a:uFillTx/>
                          <a:latin typeface="Arial"/>
                        </a:rPr>
                        <a:t>Leverton Farms</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x coordinate</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507676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526209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510084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508346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516454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520197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495579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y coordinate</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431574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407067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429214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428732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427732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415147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374882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Longitude</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-0.3678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-0.0967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-0.3321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-0.3586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-0.2361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-0.1843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-0.5686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Latitude</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53.7694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53.5451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53.7477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53.7437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53.7330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53.6191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53.2623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15 L/s 20°C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1286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1904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1347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1274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1561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1701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598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84040">
                <a:tc>
                  <a:txBody>
                    <a:bodyPr lIns="36000" tIns="36000" rIns="36000" bIns="36000" anchor="t">
                      <a:noAutofit/>
                    </a:bodyPr>
                    <a:p>
                      <a:pPr>
                        <a:lnSpc>
                          <a:spcPct val="115000"/>
                        </a:lnSpc>
                      </a:pPr>
                      <a:r>
                        <a:rPr lang="en-GB" sz="1200" b="0" u="none" strike="noStrike">
                          <a:solidFill>
                            <a:srgbClr val="000000"/>
                          </a:solidFill>
                          <a:effectLst/>
                          <a:uFillTx/>
                          <a:latin typeface="Arial"/>
                        </a:rPr>
                        <a:t>15 L/s 15°C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1599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2218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1660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1587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1874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2015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912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84040">
                <a:tc>
                  <a:txBody>
                    <a:bodyPr lIns="36000" tIns="36000" rIns="36000" bIns="36000" anchor="t">
                      <a:noAutofit/>
                    </a:bodyPr>
                    <a:p>
                      <a:pPr>
                        <a:lnSpc>
                          <a:spcPct val="115000"/>
                        </a:lnSpc>
                      </a:pPr>
                      <a:r>
                        <a:rPr lang="en-GB" sz="1200" b="0" u="none" strike="noStrike">
                          <a:solidFill>
                            <a:srgbClr val="000000"/>
                          </a:solidFill>
                          <a:effectLst/>
                          <a:uFillTx/>
                          <a:latin typeface="Arial"/>
                        </a:rPr>
                        <a:t>15 L/s 10°C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1913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2531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1974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1901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2188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2328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1225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20 L/s 20°C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1714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2539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1796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1698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2081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2268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797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20 L/s 15°C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2132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2957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2214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2116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2499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2686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1215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20 L/s 10°C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2550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3375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2632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2534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2917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3104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1633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30 L/s 20°C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2571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3809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2694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2547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3122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3402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1196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30 L/s 15°C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3198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4436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3321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3174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3749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4029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1823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30 L/s 10°C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3825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5063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3948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3801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4376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4656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2450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60 L/s 20°C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5143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7617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5388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5094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6244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6804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2392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60 L/s 15°C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6397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8871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6642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6348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7498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8058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3646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pPr>
                        <a:lnSpc>
                          <a:spcPct val="115000"/>
                        </a:lnSpc>
                      </a:pPr>
                      <a:r>
                        <a:rPr lang="en-GB" sz="1200" b="0" u="none" strike="noStrike">
                          <a:solidFill>
                            <a:srgbClr val="000000"/>
                          </a:solidFill>
                          <a:effectLst/>
                          <a:uFillTx/>
                          <a:latin typeface="Arial"/>
                        </a:rPr>
                        <a:t>60 L/s 10°C reinject (kW)</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7651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10125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7896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7602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8752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9312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lnSpc>
                          <a:spcPct val="115000"/>
                        </a:lnSpc>
                      </a:pPr>
                      <a:r>
                        <a:rPr lang="en-GB" sz="1200" b="0" u="none" strike="noStrike">
                          <a:solidFill>
                            <a:srgbClr val="000000"/>
                          </a:solidFill>
                          <a:effectLst/>
                          <a:uFillTx/>
                          <a:latin typeface="Arial"/>
                        </a:rPr>
                        <a:t>4900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
        <p:nvSpPr>
          <p:cNvPr id="168" name="PlaceHolder 46"/>
          <p:cNvSpPr/>
          <p:nvPr/>
        </p:nvSpPr>
        <p:spPr>
          <a:xfrm>
            <a:off x="947160" y="-360"/>
            <a:ext cx="8186400" cy="48852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Heat extraction estimates</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47"/>
          <p:cNvSpPr/>
          <p:nvPr/>
        </p:nvSpPr>
        <p:spPr>
          <a:xfrm>
            <a:off x="947160" y="-360"/>
            <a:ext cx="8186400" cy="48852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Estimates of values of gas savings</a:t>
            </a:r>
            <a:endParaRPr lang="en-GB" sz="3200" b="0" u="none" strike="noStrike">
              <a:solidFill>
                <a:srgbClr val="000000"/>
              </a:solidFill>
              <a:effectLst/>
              <a:uFillTx/>
              <a:latin typeface="Arial"/>
            </a:endParaRPr>
          </a:p>
        </p:txBody>
      </p:sp>
      <p:graphicFrame>
        <p:nvGraphicFramePr>
          <p:cNvPr id="170" name=""/>
          <p:cNvGraphicFramePr/>
          <p:nvPr/>
        </p:nvGraphicFramePr>
        <p:xfrm>
          <a:off x="180000" y="734400"/>
          <a:ext cx="9720000" cy="3329280"/>
        </p:xfrm>
        <a:graphic>
          <a:graphicData uri="http://schemas.openxmlformats.org/drawingml/2006/table">
            <a:tbl>
              <a:tblPr/>
              <a:tblGrid>
                <a:gridCol w="2533320"/>
                <a:gridCol w="939240"/>
                <a:gridCol w="1212840"/>
                <a:gridCol w="857520"/>
                <a:gridCol w="887040"/>
                <a:gridCol w="1316520"/>
                <a:gridCol w="1042920"/>
                <a:gridCol w="930960"/>
              </a:tblGrid>
              <a:tr h="385560">
                <a:tc>
                  <a:txBody>
                    <a:bodyPr lIns="36000" tIns="36000" rIns="36000" bIns="36000" anchor="t">
                      <a:noAutofit/>
                    </a:bodyPr>
                    <a:p>
                      <a:r>
                        <a:rPr lang="en-GB" sz="1200" b="1" u="none" strike="noStrike">
                          <a:solidFill>
                            <a:srgbClr val="000000"/>
                          </a:solidFill>
                          <a:effectLst/>
                          <a:uFillTx/>
                          <a:latin typeface="Arial"/>
                        </a:rPr>
                        <a:t>Site name</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University of Hull</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Princess of Wales Hospital</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Trippett Street</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Hull Royal Infirmary</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Saltend Chemicals Park</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Associated British Ports</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Leverton Farms</a:t>
                      </a:r>
                      <a:endParaRPr lang="en-GB" sz="1200" b="1"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15 L/s 20°C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732097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1084286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766929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725175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888809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968577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340513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15 L/s 15°C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910604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1262793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945435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903682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1067316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1147083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519019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15 L/s 10°C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1089111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1441299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1123942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1082189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1245823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1325590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697526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20 L/s 20°C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976129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1445714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1022571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966901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1185078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1291435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454017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20 L/s 15°C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1214138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1683723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1260581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1204910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1423088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1529445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692026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20 L/s 10°C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1452147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1921733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1498590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1442919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1661097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1767454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930035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30 L/s 20°C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1464193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2168571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1533857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1450351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1777618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1937153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681025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30 L/s 15°C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1821207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2525585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1890871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1807365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2134632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2294167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1038039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30 L/s 10°C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2178221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2882599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2247885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2164379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2491645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2651181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1395053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60 L/s 20°C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2928387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4337142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3067714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2900702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3555235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3874306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1362050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60 L/s 15°C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3642415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5051170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3781742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3614729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4269263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4588334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2076078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60 L/s 10°C reinject (£/year)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4356442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5765198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4495769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4328757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4983291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5302361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2790106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49"/>
          <p:cNvSpPr/>
          <p:nvPr/>
        </p:nvSpPr>
        <p:spPr>
          <a:xfrm>
            <a:off x="947160" y="-360"/>
            <a:ext cx="8186400" cy="48852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200" b="0" u="none" strike="noStrike">
                <a:solidFill>
                  <a:srgbClr val="000000"/>
                </a:solidFill>
                <a:effectLst/>
                <a:uFillTx/>
                <a:latin typeface="Arial"/>
                <a:ea typeface="DejaVu Sans"/>
              </a:rPr>
              <a:t>Estimates of CO</a:t>
            </a:r>
            <a:r>
              <a:rPr lang="en-GB" sz="3200" b="0" u="none" strike="noStrike" baseline="-8000">
                <a:solidFill>
                  <a:srgbClr val="000000"/>
                </a:solidFill>
                <a:effectLst/>
                <a:uFillTx/>
                <a:latin typeface="Arial"/>
                <a:ea typeface="DejaVu Sans"/>
              </a:rPr>
              <a:t>2</a:t>
            </a:r>
            <a:r>
              <a:rPr lang="en-GB" sz="3200" b="0" u="none" strike="noStrike">
                <a:solidFill>
                  <a:srgbClr val="000000"/>
                </a:solidFill>
                <a:effectLst/>
                <a:uFillTx/>
                <a:latin typeface="Arial"/>
                <a:ea typeface="DejaVu Sans"/>
              </a:rPr>
              <a:t> savings</a:t>
            </a:r>
            <a:endParaRPr lang="en-GB" sz="3200" b="0" u="none" strike="noStrike">
              <a:solidFill>
                <a:srgbClr val="000000"/>
              </a:solidFill>
              <a:effectLst/>
              <a:uFillTx/>
              <a:latin typeface="Arial"/>
            </a:endParaRPr>
          </a:p>
        </p:txBody>
      </p:sp>
      <p:graphicFrame>
        <p:nvGraphicFramePr>
          <p:cNvPr id="172" name=""/>
          <p:cNvGraphicFramePr/>
          <p:nvPr/>
        </p:nvGraphicFramePr>
        <p:xfrm>
          <a:off x="180000" y="734400"/>
          <a:ext cx="9720000" cy="3329280"/>
        </p:xfrm>
        <a:graphic>
          <a:graphicData uri="http://schemas.openxmlformats.org/drawingml/2006/table">
            <a:tbl>
              <a:tblPr/>
              <a:tblGrid>
                <a:gridCol w="2621520"/>
                <a:gridCol w="891360"/>
                <a:gridCol w="1314720"/>
                <a:gridCol w="715320"/>
                <a:gridCol w="955800"/>
                <a:gridCol w="1308240"/>
                <a:gridCol w="1131840"/>
                <a:gridCol w="781560"/>
              </a:tblGrid>
              <a:tr h="216000">
                <a:tc>
                  <a:txBody>
                    <a:bodyPr lIns="36000" tIns="36000" rIns="36000" bIns="36000" anchor="t">
                      <a:noAutofit/>
                    </a:bodyPr>
                    <a:p>
                      <a:r>
                        <a:rPr lang="en-GB" sz="1200" b="1" u="none" strike="noStrike">
                          <a:solidFill>
                            <a:srgbClr val="000000"/>
                          </a:solidFill>
                          <a:effectLst/>
                          <a:uFillTx/>
                          <a:latin typeface="Arial"/>
                        </a:rPr>
                        <a:t>Site name</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University of Hull</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Princess of Wales Hospital</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Trippett Street</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Hull Royal Infirmary</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Saltend Chemicals Park</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Associated British Ports</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r>
                        <a:rPr lang="en-GB" sz="1200" b="1" u="none" strike="noStrike">
                          <a:solidFill>
                            <a:srgbClr val="000000"/>
                          </a:solidFill>
                          <a:effectLst/>
                          <a:uFillTx/>
                          <a:latin typeface="Arial"/>
                        </a:rPr>
                        <a:t>Leverton Farms</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15 L/s 20°C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2072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3069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2171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2053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2516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2742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964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15 L/s 15°C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2578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3575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2676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2558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3021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3247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1469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15 L/s 10°C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3083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4080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3182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3063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3527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3752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1975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20 L/s 20°C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2763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4092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2895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2737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3355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3656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1285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20 L/s 15°C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3437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4766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3568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3411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4028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4330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1959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20 L/s 10°C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4111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5440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4242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4085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4702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5003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2633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30 L/s 20°C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4145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6139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4342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4106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5032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5484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1928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30 L/s 15°C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5155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7149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5353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5116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6043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6494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2938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30 L/s 10°C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6166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8160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6363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6127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7053</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7505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3949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60 L/s 20°C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8290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12277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8684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8211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10064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10967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3856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60 L/s 15°C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10311</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14299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10705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10232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12085</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12989</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5877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r h="216000">
                <a:tc>
                  <a:txBody>
                    <a:bodyPr lIns="36000" tIns="36000" rIns="36000" bIns="36000" anchor="t">
                      <a:noAutofit/>
                    </a:bodyPr>
                    <a:p>
                      <a:r>
                        <a:rPr lang="en-GB" sz="1200" b="0" u="none" strike="noStrike">
                          <a:solidFill>
                            <a:srgbClr val="000000"/>
                          </a:solidFill>
                          <a:effectLst/>
                          <a:uFillTx/>
                          <a:latin typeface="Arial"/>
                        </a:rPr>
                        <a:t>60 L/s 10°C reinject (t CO</a:t>
                      </a:r>
                      <a:r>
                        <a:rPr lang="en-GB" sz="1200" b="0" u="none" strike="noStrike" baseline="-8000">
                          <a:solidFill>
                            <a:srgbClr val="000000"/>
                          </a:solidFill>
                          <a:effectLst/>
                          <a:uFillTx/>
                          <a:latin typeface="Arial"/>
                        </a:rPr>
                        <a:t>2</a:t>
                      </a:r>
                      <a:r>
                        <a:rPr lang="en-GB" sz="1200" b="0" u="none" strike="noStrike">
                          <a:solidFill>
                            <a:srgbClr val="000000"/>
                          </a:solidFill>
                          <a:effectLst/>
                          <a:uFillTx/>
                          <a:latin typeface="Arial"/>
                        </a:rPr>
                        <a:t>/year)</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12332</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16320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12726</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12254</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14107</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15010</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tIns="36000" rIns="36000" bIns="36000" anchor="t">
                      <a:noAutofit/>
                    </a:bodyPr>
                    <a:p>
                      <a:pPr algn="r"/>
                      <a:r>
                        <a:rPr lang="en-GB" sz="1200" b="0" u="none" strike="noStrike">
                          <a:solidFill>
                            <a:srgbClr val="000000"/>
                          </a:solidFill>
                          <a:effectLst/>
                          <a:uFillTx/>
                          <a:latin typeface="Arial"/>
                        </a:rPr>
                        <a:t>7898</a:t>
                      </a:r>
                      <a:endParaRPr lang="en-GB" sz="1200" b="0" u="none" strike="noStrike">
                        <a:solidFill>
                          <a:srgbClr val="000000"/>
                        </a:solidFill>
                        <a:effectLst/>
                        <a:uFillTx/>
                        <a:latin typeface="Arial"/>
                      </a:endParaRPr>
                    </a:p>
                  </a:txBody>
                  <a:tcPr anchor="t" marL="36000" marR="36000" marT="36000" marB="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3" name="Picture 2" descr="Sustainability 16 00638 g010"/>
          <p:cNvPicPr/>
          <p:nvPr/>
        </p:nvPicPr>
        <p:blipFill>
          <a:blip r:embed="rId1"/>
          <a:stretch/>
        </p:blipFill>
        <p:spPr>
          <a:xfrm>
            <a:off x="787320" y="0"/>
            <a:ext cx="8502480" cy="5667480"/>
          </a:xfrm>
          <a:prstGeom prst="rect">
            <a:avLst/>
          </a:prstGeom>
          <a:noFill/>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ubTitle"/>
          </p:nvPr>
        </p:nvSpPr>
        <p:spPr>
          <a:xfrm>
            <a:off x="135360" y="684000"/>
            <a:ext cx="9800280" cy="3285000"/>
          </a:xfrm>
          <a:prstGeom prst="rect">
            <a:avLst/>
          </a:prstGeom>
          <a:noFill/>
          <a:ln w="0">
            <a:noFill/>
          </a:ln>
        </p:spPr>
        <p:txBody>
          <a:bodyPr lIns="0" tIns="0" rIns="0" bIns="0" anchor="t">
            <a:noAutofit/>
          </a:bodyPr>
          <a:p>
            <a:pPr marL="216000" indent="-216000" algn="l" defTabSz="914400">
              <a:lnSpc>
                <a:spcPct val="100000"/>
              </a:lnSpc>
              <a:spcBef>
                <a:spcPts val="1001"/>
              </a:spcBef>
              <a:buClr>
                <a:srgbClr val="000000"/>
              </a:buClr>
              <a:buSzPct val="45000"/>
              <a:buFont typeface="Wingdings" charset="2"/>
              <a:buChar char=""/>
            </a:pPr>
            <a:r>
              <a:rPr lang="en-GB" sz="2000" b="0" u="none" strike="noStrike">
                <a:solidFill>
                  <a:srgbClr val="000000"/>
                </a:solidFill>
                <a:effectLst/>
                <a:uFillTx/>
                <a:latin typeface="Arial"/>
                <a:ea typeface="Microsoft YaHei"/>
              </a:rPr>
              <a:t>Geology (temperature, flow rate)</a:t>
            </a:r>
            <a:endParaRPr lang="en-GB" sz="2000" b="0" u="none" strike="noStrike">
              <a:solidFill>
                <a:srgbClr val="000000"/>
              </a:solidFill>
              <a:effectLst/>
              <a:uFillTx/>
              <a:latin typeface="Arial"/>
            </a:endParaRPr>
          </a:p>
          <a:p>
            <a:pPr marL="216000" indent="-216000" algn="l" defTabSz="914400">
              <a:lnSpc>
                <a:spcPct val="100000"/>
              </a:lnSpc>
              <a:spcBef>
                <a:spcPts val="1001"/>
              </a:spcBef>
              <a:buClr>
                <a:srgbClr val="000000"/>
              </a:buClr>
              <a:buSzPct val="45000"/>
              <a:buFont typeface="Wingdings" charset="2"/>
              <a:buChar char=""/>
            </a:pPr>
            <a:r>
              <a:rPr lang="en-GB" sz="2400" b="0" u="none" strike="noStrike">
                <a:solidFill>
                  <a:srgbClr val="000000"/>
                </a:solidFill>
                <a:effectLst/>
                <a:uFillTx/>
                <a:latin typeface="Arial"/>
                <a:ea typeface="Microsoft YaHei"/>
              </a:rPr>
              <a:t>Demand</a:t>
            </a:r>
            <a:endParaRPr lang="en-GB" sz="2400" b="0" u="none" strike="noStrike">
              <a:solidFill>
                <a:srgbClr val="000000"/>
              </a:solidFill>
              <a:effectLst/>
              <a:uFillTx/>
              <a:latin typeface="Arial"/>
            </a:endParaRPr>
          </a:p>
          <a:p>
            <a:pPr marL="216000" indent="-216000" algn="l" defTabSz="914400">
              <a:lnSpc>
                <a:spcPct val="100000"/>
              </a:lnSpc>
              <a:spcBef>
                <a:spcPts val="1001"/>
              </a:spcBef>
              <a:buClr>
                <a:srgbClr val="000000"/>
              </a:buClr>
              <a:buSzPct val="45000"/>
              <a:buFont typeface="Wingdings" charset="2"/>
              <a:buChar char=""/>
            </a:pPr>
            <a:r>
              <a:rPr lang="en-GB" sz="2800" b="0" u="none" strike="noStrike">
                <a:solidFill>
                  <a:srgbClr val="000000"/>
                </a:solidFill>
                <a:effectLst/>
                <a:uFillTx/>
                <a:latin typeface="Arial"/>
                <a:ea typeface="Microsoft YaHei"/>
              </a:rPr>
              <a:t>Economics (drilling, plumbing, maintenance)</a:t>
            </a:r>
            <a:endParaRPr lang="en-GB" sz="2800" b="0" u="none" strike="noStrike">
              <a:solidFill>
                <a:srgbClr val="000000"/>
              </a:solidFill>
              <a:effectLst/>
              <a:uFillTx/>
              <a:latin typeface="Arial"/>
            </a:endParaRPr>
          </a:p>
          <a:p>
            <a:pPr marL="216000" indent="-216000" algn="l" defTabSz="914400">
              <a:lnSpc>
                <a:spcPct val="100000"/>
              </a:lnSpc>
              <a:spcBef>
                <a:spcPts val="1001"/>
              </a:spcBef>
              <a:buClr>
                <a:srgbClr val="000000"/>
              </a:buClr>
              <a:buSzPct val="45000"/>
              <a:buFont typeface="Wingdings" charset="2"/>
              <a:buChar char=""/>
            </a:pPr>
            <a:r>
              <a:rPr lang="en-GB" sz="3200" b="0" u="none" strike="noStrike">
                <a:solidFill>
                  <a:srgbClr val="000000"/>
                </a:solidFill>
                <a:effectLst/>
                <a:uFillTx/>
                <a:latin typeface="Arial"/>
                <a:ea typeface="Microsoft YaHei"/>
              </a:rPr>
              <a:t>Integrated renewable energy system</a:t>
            </a:r>
            <a:endParaRPr lang="en-GB" sz="3200" b="0" u="none" strike="noStrike">
              <a:solidFill>
                <a:srgbClr val="000000"/>
              </a:solidFill>
              <a:effectLst/>
              <a:uFillTx/>
              <a:latin typeface="Arial"/>
            </a:endParaRPr>
          </a:p>
          <a:p>
            <a:pPr marL="216000" indent="-216000" algn="l" defTabSz="914400">
              <a:lnSpc>
                <a:spcPct val="100000"/>
              </a:lnSpc>
              <a:spcBef>
                <a:spcPts val="1001"/>
              </a:spcBef>
              <a:buClr>
                <a:srgbClr val="000000"/>
              </a:buClr>
              <a:buSzPct val="45000"/>
              <a:buFont typeface="Wingdings" charset="2"/>
              <a:buChar char=""/>
            </a:pPr>
            <a:r>
              <a:rPr lang="en-GB" sz="3600" b="0" u="none" strike="noStrike">
                <a:solidFill>
                  <a:srgbClr val="000000"/>
                </a:solidFill>
                <a:effectLst/>
                <a:uFillTx/>
                <a:latin typeface="Arial"/>
                <a:ea typeface="Microsoft YaHei"/>
              </a:rPr>
              <a:t>Political will and support</a:t>
            </a:r>
            <a:endParaRPr lang="en-GB" sz="3600" b="0" u="none" strike="noStrike">
              <a:solidFill>
                <a:srgbClr val="000000"/>
              </a:solidFill>
              <a:effectLst/>
              <a:uFillTx/>
              <a:latin typeface="Arial"/>
            </a:endParaRPr>
          </a:p>
          <a:p>
            <a:pPr marL="216000" indent="-216000" algn="l" defTabSz="914400">
              <a:lnSpc>
                <a:spcPct val="100000"/>
              </a:lnSpc>
              <a:spcBef>
                <a:spcPts val="1001"/>
              </a:spcBef>
              <a:buClr>
                <a:srgbClr val="000000"/>
              </a:buClr>
              <a:buSzPct val="45000"/>
              <a:buFont typeface="Wingdings" charset="2"/>
              <a:buChar char=""/>
            </a:pPr>
            <a:r>
              <a:rPr lang="en-GB" sz="4000" b="0" u="none" strike="noStrike">
                <a:solidFill>
                  <a:srgbClr val="000000"/>
                </a:solidFill>
                <a:effectLst/>
                <a:uFillTx/>
                <a:latin typeface="Arial"/>
                <a:ea typeface="Microsoft YaHei"/>
              </a:rPr>
              <a:t>Network of enthusiastic people</a:t>
            </a:r>
            <a:endParaRPr lang="en-GB" sz="4000" b="0" u="none" strike="noStrike">
              <a:solidFill>
                <a:srgbClr val="000000"/>
              </a:solidFill>
              <a:effectLst/>
              <a:uFillTx/>
              <a:latin typeface="Arial"/>
            </a:endParaRPr>
          </a:p>
        </p:txBody>
      </p:sp>
      <p:sp>
        <p:nvSpPr>
          <p:cNvPr id="175" name="PlaceHolder 29"/>
          <p:cNvSpPr/>
          <p:nvPr/>
        </p:nvSpPr>
        <p:spPr>
          <a:xfrm>
            <a:off x="407880" y="37080"/>
            <a:ext cx="9255600" cy="549360"/>
          </a:xfrm>
          <a:prstGeom prst="rect">
            <a:avLst/>
          </a:prstGeom>
          <a:noFill/>
          <a:ln w="0">
            <a:noFill/>
          </a:ln>
        </p:spPr>
        <p:style>
          <a:lnRef idx="0"/>
          <a:fillRef idx="0"/>
          <a:effectRef idx="0"/>
          <a:fontRef idx="minor"/>
        </p:style>
        <p:txBody>
          <a:bodyPr lIns="0" tIns="0" rIns="0" bIns="0" anchor="ctr" anchorCtr="1">
            <a:spAutoFit/>
          </a:bodyPr>
          <a:p>
            <a:pPr algn="ctr" defTabSz="914400">
              <a:lnSpc>
                <a:spcPct val="100000"/>
              </a:lnSpc>
              <a:tabLst>
                <a:tab pos="0" algn="l"/>
              </a:tabLst>
            </a:pPr>
            <a:r>
              <a:rPr lang="en-GB" sz="3600" b="0" u="none" strike="noStrike">
                <a:solidFill>
                  <a:srgbClr val="000000"/>
                </a:solidFill>
                <a:effectLst/>
                <a:uFillTx/>
                <a:latin typeface="Arial"/>
                <a:ea typeface="DejaVu Sans"/>
              </a:rPr>
              <a:t>Keys to success:</a:t>
            </a:r>
            <a:endParaRPr lang="en-GB" sz="36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180360" y="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1. Geothermal: what and why</a:t>
            </a:r>
            <a:endParaRPr lang="en-GB" sz="3200" b="0" u="none" strike="noStrike">
              <a:solidFill>
                <a:srgbClr val="000000"/>
              </a:solidFill>
              <a:effectLst/>
              <a:uFillTx/>
              <a:latin typeface="Arial"/>
            </a:endParaRPr>
          </a:p>
        </p:txBody>
      </p:sp>
      <p:pic>
        <p:nvPicPr>
          <p:cNvPr id="61" name="Picture 5"/>
          <p:cNvPicPr/>
          <p:nvPr/>
        </p:nvPicPr>
        <p:blipFill>
          <a:blip r:embed="rId1"/>
          <a:stretch/>
        </p:blipFill>
        <p:spPr>
          <a:xfrm>
            <a:off x="1193040" y="540000"/>
            <a:ext cx="7693920" cy="5128200"/>
          </a:xfrm>
          <a:prstGeom prst="rect">
            <a:avLst/>
          </a:prstGeom>
          <a:noFill/>
          <a:ln w="0">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180360" y="0"/>
            <a:ext cx="9718920" cy="43092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1" u="none" strike="noStrike">
                <a:solidFill>
                  <a:srgbClr val="000000"/>
                </a:solidFill>
                <a:effectLst/>
                <a:uFillTx/>
                <a:latin typeface="Arial"/>
                <a:ea typeface="DejaVu Sans"/>
              </a:rPr>
              <a:t>8. Conclusions</a:t>
            </a:r>
            <a:endParaRPr lang="en-GB" sz="3200" b="0" u="none" strike="noStrike">
              <a:solidFill>
                <a:srgbClr val="000000"/>
              </a:solidFill>
              <a:effectLst/>
              <a:uFillTx/>
              <a:latin typeface="Arial"/>
            </a:endParaRPr>
          </a:p>
        </p:txBody>
      </p:sp>
      <p:sp>
        <p:nvSpPr>
          <p:cNvPr id="177" name="PlaceHolder 48"/>
          <p:cNvSpPr/>
          <p:nvPr/>
        </p:nvSpPr>
        <p:spPr>
          <a:xfrm>
            <a:off x="135360" y="792000"/>
            <a:ext cx="9800280" cy="384084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GB" sz="2400" b="1" u="none" strike="noStrike">
                <a:solidFill>
                  <a:srgbClr val="000000"/>
                </a:solidFill>
                <a:effectLst/>
                <a:uFillTx/>
                <a:latin typeface="Arial"/>
                <a:ea typeface="Microsoft YaHei"/>
              </a:rPr>
              <a:t>Why does the Humber region need geothermal?</a:t>
            </a:r>
            <a:endParaRPr lang="en-GB" sz="2400" b="0" u="none" strike="noStrike">
              <a:solidFill>
                <a:srgbClr val="000000"/>
              </a:solidFill>
              <a:effectLst/>
              <a:uFillTx/>
              <a:latin typeface="Arial"/>
            </a:endParaRPr>
          </a:p>
          <a:p>
            <a:pPr defTabSz="914400">
              <a:lnSpc>
                <a:spcPct val="100000"/>
              </a:lnSpc>
            </a:pPr>
            <a:r>
              <a:rPr lang="en-GB" sz="2400" b="0" i="1" u="none" strike="noStrike">
                <a:solidFill>
                  <a:srgbClr val="000000"/>
                </a:solidFill>
                <a:effectLst/>
                <a:uFillTx/>
                <a:latin typeface="Arial"/>
                <a:ea typeface="Microsoft YaHei"/>
              </a:rPr>
              <a:t>High demand and urgent need to decarbonise</a:t>
            </a:r>
            <a:endParaRPr lang="en-GB" sz="2400" b="0" u="none" strike="noStrike">
              <a:solidFill>
                <a:srgbClr val="000000"/>
              </a:solidFill>
              <a:effectLst/>
              <a:uFillTx/>
              <a:latin typeface="Arial"/>
            </a:endParaRPr>
          </a:p>
          <a:p>
            <a:pPr defTabSz="914400">
              <a:lnSpc>
                <a:spcPct val="100000"/>
              </a:lnSpc>
            </a:pPr>
            <a:endParaRPr lang="en-GB" sz="1200" b="0" u="none" strike="noStrike">
              <a:solidFill>
                <a:srgbClr val="000000"/>
              </a:solidFill>
              <a:effectLst/>
              <a:uFillTx/>
              <a:latin typeface="Arial"/>
            </a:endParaRPr>
          </a:p>
          <a:p>
            <a:pPr defTabSz="914400">
              <a:lnSpc>
                <a:spcPct val="100000"/>
              </a:lnSpc>
            </a:pPr>
            <a:r>
              <a:rPr lang="en-GB" sz="2400" b="1" u="none" strike="noStrike">
                <a:solidFill>
                  <a:srgbClr val="000000"/>
                </a:solidFill>
                <a:effectLst/>
                <a:uFillTx/>
                <a:latin typeface="Arial"/>
                <a:ea typeface="Microsoft YaHei"/>
              </a:rPr>
              <a:t>Might geothermal work in the Humber region?</a:t>
            </a:r>
            <a:endParaRPr lang="en-GB" sz="2400" b="0" u="none" strike="noStrike">
              <a:solidFill>
                <a:srgbClr val="000000"/>
              </a:solidFill>
              <a:effectLst/>
              <a:uFillTx/>
              <a:latin typeface="Arial"/>
            </a:endParaRPr>
          </a:p>
          <a:p>
            <a:pPr defTabSz="914400">
              <a:lnSpc>
                <a:spcPct val="100000"/>
              </a:lnSpc>
            </a:pPr>
            <a:r>
              <a:rPr lang="en-GB" sz="2400" b="0" i="1" u="none" strike="noStrike">
                <a:solidFill>
                  <a:srgbClr val="000000"/>
                </a:solidFill>
                <a:effectLst/>
                <a:uFillTx/>
                <a:latin typeface="Arial"/>
                <a:ea typeface="Microsoft YaHei"/>
              </a:rPr>
              <a:t>The region has great geothermal potential</a:t>
            </a:r>
            <a:endParaRPr lang="en-GB" sz="2400" b="0" u="none" strike="noStrike">
              <a:solidFill>
                <a:srgbClr val="000000"/>
              </a:solidFill>
              <a:effectLst/>
              <a:uFillTx/>
              <a:latin typeface="Arial"/>
            </a:endParaRPr>
          </a:p>
          <a:p>
            <a:pPr defTabSz="914400">
              <a:lnSpc>
                <a:spcPct val="100000"/>
              </a:lnSpc>
            </a:pPr>
            <a:endParaRPr lang="en-GB" sz="1200" b="0" u="none" strike="noStrike">
              <a:solidFill>
                <a:srgbClr val="000000"/>
              </a:solidFill>
              <a:effectLst/>
              <a:uFillTx/>
              <a:latin typeface="Arial"/>
            </a:endParaRPr>
          </a:p>
          <a:p>
            <a:pPr defTabSz="914400">
              <a:lnSpc>
                <a:spcPct val="100000"/>
              </a:lnSpc>
            </a:pPr>
            <a:r>
              <a:rPr lang="en-GB" sz="2400" b="1" u="none" strike="noStrike">
                <a:solidFill>
                  <a:srgbClr val="000000"/>
                </a:solidFill>
                <a:effectLst/>
                <a:uFillTx/>
                <a:latin typeface="Arial"/>
                <a:ea typeface="Microsoft YaHei"/>
              </a:rPr>
              <a:t>Can we identify the best places for geothermal?</a:t>
            </a:r>
            <a:endParaRPr lang="en-GB" sz="2400" b="0" u="none" strike="noStrike">
              <a:solidFill>
                <a:srgbClr val="000000"/>
              </a:solidFill>
              <a:effectLst/>
              <a:uFillTx/>
              <a:latin typeface="Arial"/>
            </a:endParaRPr>
          </a:p>
          <a:p>
            <a:pPr defTabSz="914400">
              <a:lnSpc>
                <a:spcPct val="100000"/>
              </a:lnSpc>
            </a:pPr>
            <a:r>
              <a:rPr lang="en-GB" sz="2400" b="0" i="1" u="none" strike="noStrike">
                <a:solidFill>
                  <a:srgbClr val="000000"/>
                </a:solidFill>
                <a:effectLst/>
                <a:uFillTx/>
                <a:latin typeface="Arial"/>
                <a:ea typeface="Microsoft YaHei"/>
              </a:rPr>
              <a:t>The Sherwood Sandstone is the most promising reservoir. The best places are where it is deepest and warmest and where there is demand</a:t>
            </a:r>
            <a:endParaRPr lang="en-GB" sz="2400" b="0" u="none" strike="noStrike">
              <a:solidFill>
                <a:srgbClr val="000000"/>
              </a:solidFill>
              <a:effectLst/>
              <a:uFillTx/>
              <a:latin typeface="Arial"/>
            </a:endParaRPr>
          </a:p>
          <a:p>
            <a:pPr defTabSz="914400">
              <a:lnSpc>
                <a:spcPct val="100000"/>
              </a:lnSpc>
            </a:pPr>
            <a:endParaRPr lang="en-GB" sz="1200" b="0" u="none" strike="noStrike">
              <a:solidFill>
                <a:srgbClr val="000000"/>
              </a:solidFill>
              <a:effectLst/>
              <a:uFillTx/>
              <a:latin typeface="Arial"/>
            </a:endParaRPr>
          </a:p>
          <a:p>
            <a:pPr defTabSz="914400">
              <a:lnSpc>
                <a:spcPct val="100000"/>
              </a:lnSpc>
            </a:pPr>
            <a:r>
              <a:rPr lang="en-GB" sz="2400" b="1" u="none" strike="noStrike">
                <a:solidFill>
                  <a:srgbClr val="000000"/>
                </a:solidFill>
                <a:effectLst/>
                <a:uFillTx/>
                <a:latin typeface="Arial"/>
                <a:ea typeface="Microsoft YaHei"/>
              </a:rPr>
              <a:t>What could geothermal energy achieve?</a:t>
            </a:r>
            <a:endParaRPr lang="en-GB" sz="2400" b="0" u="none" strike="noStrike">
              <a:solidFill>
                <a:srgbClr val="000000"/>
              </a:solidFill>
              <a:effectLst/>
              <a:uFillTx/>
              <a:latin typeface="Arial"/>
            </a:endParaRPr>
          </a:p>
          <a:p>
            <a:pPr defTabSz="914400">
              <a:lnSpc>
                <a:spcPct val="100000"/>
              </a:lnSpc>
            </a:pPr>
            <a:r>
              <a:rPr lang="en-GB" sz="2400" b="0" i="1" u="none" strike="noStrike">
                <a:solidFill>
                  <a:srgbClr val="000000"/>
                </a:solidFill>
                <a:effectLst/>
                <a:uFillTx/>
                <a:latin typeface="Arial"/>
                <a:ea typeface="Microsoft YaHei"/>
              </a:rPr>
              <a:t>It can play an important role in heating and regional decarbonisation</a:t>
            </a:r>
            <a:endParaRPr lang="en-GB" sz="2400" b="0" u="none" strike="noStrike">
              <a:solidFill>
                <a:srgbClr val="000000"/>
              </a:solidFill>
              <a:effectLst/>
              <a:uFillTx/>
              <a:latin typeface="Arial"/>
            </a:endParaRPr>
          </a:p>
        </p:txBody>
      </p:sp>
      <p:sp>
        <p:nvSpPr>
          <p:cNvPr id="178" name=""/>
          <p:cNvSpPr txBox="1"/>
          <p:nvPr/>
        </p:nvSpPr>
        <p:spPr>
          <a:xfrm>
            <a:off x="1509120" y="5060520"/>
            <a:ext cx="7062840" cy="430200"/>
          </a:xfrm>
          <a:prstGeom prst="rect">
            <a:avLst/>
          </a:prstGeom>
          <a:noFill/>
          <a:ln w="0">
            <a:noFill/>
          </a:ln>
        </p:spPr>
        <p:txBody>
          <a:bodyPr wrap="none" lIns="90000" tIns="45000" rIns="90000" bIns="45000" anchor="t">
            <a:spAutoFit/>
          </a:bodyPr>
          <a:p>
            <a:pPr algn="ctr"/>
            <a:r>
              <a:rPr lang="en-GB" sz="2400" b="0" u="none" strike="noStrike">
                <a:solidFill>
                  <a:srgbClr val="3465A4"/>
                </a:solidFill>
                <a:effectLst/>
                <a:uFillTx/>
                <a:latin typeface="Arial"/>
              </a:rPr>
              <a:t>For more information: davidcppeacock@gmail.com</a:t>
            </a:r>
            <a:endParaRPr lang="en-GB" sz="24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timing>
    <p:tnLst>
      <p:par>
        <p:cTn id="111" dur="indefinite" restart="never" nodeType="tmRoot">
          <p:childTnLst>
            <p:seq>
              <p:cTn id="112" dur="indefinite" nodeType="mainSeq">
                <p:childTnLst>
                  <p:par>
                    <p:cTn id="113" fill="hold">
                      <p:stCondLst>
                        <p:cond delay="indefinite"/>
                      </p:stCondLst>
                      <p:childTnLst>
                        <p:par>
                          <p:cTn id="114" fill="hold">
                            <p:stCondLst>
                              <p:cond delay="0"/>
                            </p:stCondLst>
                            <p:childTnLst>
                              <p:par>
                                <p:cTn id="115" presetID="1" presetClass="entr" fill="hold" nodeType="clickEffect">
                                  <p:stCondLst>
                                    <p:cond delay="0"/>
                                  </p:stCondLst>
                                  <p:childTnLst>
                                    <p:set>
                                      <p:cBhvr>
                                        <p:cTn id="116" dur="1" fill="hold">
                                          <p:stCondLst>
                                            <p:cond delay="0"/>
                                          </p:stCondLst>
                                        </p:cTn>
                                        <p:tgtEl>
                                          <p:spTgt spid="17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Picture 89"/>
          <p:cNvPicPr/>
          <p:nvPr/>
        </p:nvPicPr>
        <p:blipFill>
          <a:blip r:embed="rId1"/>
          <a:stretch/>
        </p:blipFill>
        <p:spPr>
          <a:xfrm>
            <a:off x="785880" y="0"/>
            <a:ext cx="8505720" cy="5666040"/>
          </a:xfrm>
          <a:prstGeom prst="rect">
            <a:avLst/>
          </a:prstGeom>
          <a:noFill/>
          <a:ln w="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Picture 2" descr="san-andreas"/>
          <p:cNvPicPr/>
          <p:nvPr/>
        </p:nvPicPr>
        <p:blipFill>
          <a:blip r:embed="rId1"/>
          <a:stretch/>
        </p:blipFill>
        <p:spPr>
          <a:xfrm>
            <a:off x="0" y="0"/>
            <a:ext cx="10077480" cy="5667480"/>
          </a:xfrm>
          <a:prstGeom prst="rect">
            <a:avLst/>
          </a:prstGeom>
          <a:noFill/>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 name=""/>
          <p:cNvPicPr/>
          <p:nvPr/>
        </p:nvPicPr>
        <p:blipFill>
          <a:blip r:embed="rId1"/>
          <a:stretch/>
        </p:blipFill>
        <p:spPr>
          <a:xfrm>
            <a:off x="2880" y="-7200"/>
            <a:ext cx="10079640" cy="5668920"/>
          </a:xfrm>
          <a:prstGeom prst="rect">
            <a:avLst/>
          </a:prstGeom>
          <a:noFill/>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0"/>
            <a:ext cx="9056880" cy="43128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0" u="none" strike="noStrike">
                <a:solidFill>
                  <a:srgbClr val="000000"/>
                </a:solidFill>
                <a:effectLst/>
                <a:uFillTx/>
                <a:latin typeface="Arial"/>
                <a:ea typeface="DejaVu Sans"/>
              </a:rPr>
              <a:t>Simple geothermal system</a:t>
            </a:r>
            <a:endParaRPr lang="en-GB" sz="3200" b="0" u="none" strike="noStrike">
              <a:solidFill>
                <a:srgbClr val="000000"/>
              </a:solidFill>
              <a:effectLst/>
              <a:uFillTx/>
              <a:latin typeface="Arial"/>
            </a:endParaRPr>
          </a:p>
        </p:txBody>
      </p:sp>
      <p:pic>
        <p:nvPicPr>
          <p:cNvPr id="64" name=""/>
          <p:cNvPicPr/>
          <p:nvPr/>
        </p:nvPicPr>
        <p:blipFill>
          <a:blip r:embed="rId1"/>
          <a:stretch/>
        </p:blipFill>
        <p:spPr>
          <a:xfrm>
            <a:off x="2292120" y="612000"/>
            <a:ext cx="5493960" cy="4948560"/>
          </a:xfrm>
          <a:prstGeom prst="rect">
            <a:avLst/>
          </a:prstGeom>
          <a:noFill/>
          <a:ln w="0">
            <a:noFill/>
          </a:ln>
        </p:spPr>
      </p:pic>
      <p:sp>
        <p:nvSpPr>
          <p:cNvPr id="65" name=""/>
          <p:cNvSpPr/>
          <p:nvPr/>
        </p:nvSpPr>
        <p:spPr>
          <a:xfrm>
            <a:off x="3307680" y="612000"/>
            <a:ext cx="3462840" cy="318960"/>
          </a:xfrm>
          <a:prstGeom prst="rect">
            <a:avLst/>
          </a:prstGeom>
          <a:solidFill>
            <a:srgbClr val="FFFFFF"/>
          </a:solidFill>
          <a:ln w="0">
            <a:noFill/>
          </a:ln>
        </p:spPr>
        <p:style>
          <a:lnRef idx="0"/>
          <a:fillRef idx="0"/>
          <a:effectRef idx="0"/>
          <a:fontRef idx="minor"/>
        </p:style>
        <p:txBody>
          <a:bodyPr wrap="none" lIns="90000" tIns="45000" rIns="90000" bIns="45000" anchor="t">
            <a:spAutoFit/>
          </a:bodyPr>
          <a:p>
            <a:pPr>
              <a:lnSpc>
                <a:spcPct val="100000"/>
              </a:lnSpc>
            </a:pPr>
            <a:r>
              <a:rPr lang="en-GB" sz="1500" b="0" u="none" strike="noStrike">
                <a:solidFill>
                  <a:srgbClr val="000000"/>
                </a:solidFill>
                <a:effectLst/>
                <a:uFillTx/>
                <a:latin typeface="Arial"/>
                <a:ea typeface="DejaVu Sans"/>
              </a:rPr>
              <a:t>Supply through district heating network</a:t>
            </a:r>
            <a:endParaRPr lang="en-GB" sz="1500" b="0" u="none" strike="noStrike">
              <a:solidFill>
                <a:srgbClr val="000000"/>
              </a:solidFill>
              <a:effectLst/>
              <a:uFillTx/>
              <a:latin typeface="Arial"/>
            </a:endParaRPr>
          </a:p>
        </p:txBody>
      </p:sp>
      <p:sp>
        <p:nvSpPr>
          <p:cNvPr id="66" name=""/>
          <p:cNvSpPr/>
          <p:nvPr/>
        </p:nvSpPr>
        <p:spPr>
          <a:xfrm>
            <a:off x="4514400" y="1440000"/>
            <a:ext cx="766800" cy="385200"/>
          </a:xfrm>
          <a:prstGeom prst="rect">
            <a:avLst/>
          </a:prstGeom>
          <a:solidFill>
            <a:srgbClr val="FFFFFF"/>
          </a:solidFill>
          <a:ln w="0">
            <a:noFill/>
          </a:ln>
        </p:spPr>
        <p:style>
          <a:lnRef idx="0"/>
          <a:fillRef idx="0"/>
          <a:effectRef idx="0"/>
          <a:fontRef idx="minor"/>
        </p:style>
        <p:txBody>
          <a:bodyPr lIns="90000" tIns="45000" rIns="90000" bIns="45000" anchor="ctr">
            <a:noAutofit/>
          </a:bodyPr>
          <a:p>
            <a:endParaRPr lang="en-GB" sz="1800" b="0" u="none" strike="noStrike">
              <a:solidFill>
                <a:srgbClr val="000000"/>
              </a:solidFill>
              <a:effectLst/>
              <a:uFillTx/>
              <a:latin typeface="Arial"/>
            </a:endParaRPr>
          </a:p>
        </p:txBody>
      </p:sp>
      <p:sp>
        <p:nvSpPr>
          <p:cNvPr id="67" name=""/>
          <p:cNvSpPr txBox="1"/>
          <p:nvPr/>
        </p:nvSpPr>
        <p:spPr>
          <a:xfrm>
            <a:off x="4500000" y="1341720"/>
            <a:ext cx="752400" cy="602280"/>
          </a:xfrm>
          <a:prstGeom prst="rect">
            <a:avLst/>
          </a:prstGeom>
          <a:noFill/>
          <a:ln w="0">
            <a:noFill/>
          </a:ln>
        </p:spPr>
        <p:txBody>
          <a:bodyPr wrap="none" lIns="90000" tIns="45000" rIns="90000" bIns="45000" anchor="t">
            <a:spAutoFit/>
          </a:bodyPr>
          <a:p>
            <a:r>
              <a:rPr lang="en-GB" sz="1800" b="0" u="none" strike="noStrike">
                <a:solidFill>
                  <a:srgbClr val="000000"/>
                </a:solidFill>
                <a:effectLst/>
                <a:uFillTx/>
                <a:latin typeface="Arial"/>
              </a:rPr>
              <a:t>Heat</a:t>
            </a:r>
            <a:endParaRPr lang="en-GB" sz="1800" b="0" u="none" strike="noStrike">
              <a:solidFill>
                <a:srgbClr val="000000"/>
              </a:solidFill>
              <a:effectLst/>
              <a:uFillTx/>
              <a:latin typeface="Arial"/>
            </a:endParaRPr>
          </a:p>
          <a:p>
            <a:r>
              <a:rPr lang="en-GB" sz="1800" b="0" u="none" strike="noStrike">
                <a:solidFill>
                  <a:srgbClr val="000000"/>
                </a:solidFill>
                <a:effectLst/>
                <a:uFillTx/>
                <a:latin typeface="Arial"/>
              </a:rPr>
              <a:t>pump</a:t>
            </a:r>
            <a:endParaRPr lang="en-GB"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 name=""/>
          <p:cNvPicPr/>
          <p:nvPr/>
        </p:nvPicPr>
        <p:blipFill>
          <a:blip r:embed="rId1"/>
          <a:stretch/>
        </p:blipFill>
        <p:spPr>
          <a:xfrm>
            <a:off x="787680" y="811080"/>
            <a:ext cx="8505720" cy="4859640"/>
          </a:xfrm>
          <a:prstGeom prst="rect">
            <a:avLst/>
          </a:prstGeom>
          <a:noFill/>
          <a:ln w="0">
            <a:noFill/>
          </a:ln>
        </p:spPr>
      </p:pic>
      <p:sp>
        <p:nvSpPr>
          <p:cNvPr id="69" name="PlaceHolder 1"/>
          <p:cNvSpPr>
            <a:spLocks noGrp="1"/>
          </p:cNvSpPr>
          <p:nvPr>
            <p:ph type="title"/>
          </p:nvPr>
        </p:nvSpPr>
        <p:spPr>
          <a:xfrm>
            <a:off x="504000" y="0"/>
            <a:ext cx="9056880" cy="431280"/>
          </a:xfrm>
          <a:prstGeom prst="rect">
            <a:avLst/>
          </a:prstGeom>
          <a:noFill/>
          <a:ln w="0">
            <a:noFill/>
          </a:ln>
        </p:spPr>
        <p:txBody>
          <a:bodyPr lIns="0" tIns="0" rIns="0" bIns="0" anchor="ctr">
            <a:noAutofit/>
          </a:bodyPr>
          <a:p>
            <a:pPr indent="0" algn="ctr" defTabSz="914400">
              <a:lnSpc>
                <a:spcPct val="100000"/>
              </a:lnSpc>
              <a:buNone/>
              <a:tabLst>
                <a:tab pos="0" algn="l"/>
              </a:tabLst>
            </a:pPr>
            <a:r>
              <a:rPr lang="en-GB" sz="3200" b="0" u="none" strike="noStrike">
                <a:solidFill>
                  <a:srgbClr val="000000"/>
                </a:solidFill>
                <a:effectLst/>
                <a:uFillTx/>
                <a:latin typeface="Arial"/>
                <a:ea typeface="DejaVu Sans"/>
              </a:rPr>
              <a:t>District heat network</a:t>
            </a:r>
            <a:endParaRPr lang="en-GB" sz="3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0" name="Picture 4"/>
          <p:cNvPicPr/>
          <p:nvPr/>
        </p:nvPicPr>
        <p:blipFill>
          <a:blip r:embed="rId1"/>
          <a:stretch/>
        </p:blipFill>
        <p:spPr>
          <a:xfrm>
            <a:off x="1238040" y="0"/>
            <a:ext cx="7601040" cy="5667480"/>
          </a:xfrm>
          <a:prstGeom prst="rect">
            <a:avLst/>
          </a:prstGeom>
          <a:noFill/>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5654</TotalTime>
  <Application>LibreOffice/26.2.4.2$Windows_X86_64 LibreOffice_project/0229ac93fcf0d7cbc6376066c6f35021cef002dc</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2025-08-15T23:25:46Z</dcterms:created>
  <dc:creator>David Peacock</dc:creator>
  <dc:description/>
  <dc:language>en-GB</dc:language>
  <cp:lastModifiedBy>David Peacock</cp:lastModifiedBy>
  <dcterms:modified xsi:type="dcterms:W3CDTF">2026-07-21T23:05:27Z</dcterms:modified>
  <cp:revision>252</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27</vt:r8>
  </property>
  <property fmtid="{D5CDD505-2E9C-101B-9397-08002B2CF9AE}" pid="3" name="PresentationFormat">
    <vt:lpwstr>Custom</vt:lpwstr>
  </property>
  <property fmtid="{D5CDD505-2E9C-101B-9397-08002B2CF9AE}" pid="4" name="Slides">
    <vt:r8>34</vt:r8>
  </property>
</Properties>
</file>